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8" r:id="rId2"/>
    <p:sldId id="299" r:id="rId3"/>
    <p:sldId id="307" r:id="rId4"/>
    <p:sldId id="266" r:id="rId5"/>
    <p:sldId id="283" r:id="rId6"/>
    <p:sldId id="301" r:id="rId7"/>
    <p:sldId id="300" r:id="rId8"/>
    <p:sldId id="305" r:id="rId9"/>
    <p:sldId id="303" r:id="rId10"/>
    <p:sldId id="308" r:id="rId11"/>
    <p:sldId id="268" r:id="rId12"/>
    <p:sldId id="271" r:id="rId13"/>
    <p:sldId id="291" r:id="rId14"/>
    <p:sldId id="292" r:id="rId15"/>
    <p:sldId id="272" r:id="rId16"/>
    <p:sldId id="295" r:id="rId17"/>
    <p:sldId id="296" r:id="rId18"/>
    <p:sldId id="297" r:id="rId19"/>
    <p:sldId id="298" r:id="rId20"/>
    <p:sldId id="302" r:id="rId21"/>
    <p:sldId id="309" r:id="rId22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tte Willemsens" initials="J.C." lastIdx="0" clrIdx="0">
    <p:extLst>
      <p:ext uri="{19B8F6BF-5375-455C-9EA6-DF929625EA0E}">
        <p15:presenceInfo xmlns:p15="http://schemas.microsoft.com/office/powerpoint/2012/main" userId="Annette Willemsen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70C0"/>
    <a:srgbClr val="66FFFF"/>
    <a:srgbClr val="FF6FC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F74FF-6318-4B39-8EA5-6B48368F6B77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D3513-2765-4E77-85AE-EDD0237A97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429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F02C-BC73-734D-9A16-6A3C60C1FE68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43BB-637D-5843-94D9-47DAC70C87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2752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F02C-BC73-734D-9A16-6A3C60C1FE68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43BB-637D-5843-94D9-47DAC70C87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6362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F02C-BC73-734D-9A16-6A3C60C1FE68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43BB-637D-5843-94D9-47DAC70C87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522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F02C-BC73-734D-9A16-6A3C60C1FE68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43BB-637D-5843-94D9-47DAC70C87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363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F02C-BC73-734D-9A16-6A3C60C1FE68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43BB-637D-5843-94D9-47DAC70C87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0797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F02C-BC73-734D-9A16-6A3C60C1FE68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43BB-637D-5843-94D9-47DAC70C87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098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F02C-BC73-734D-9A16-6A3C60C1FE68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43BB-637D-5843-94D9-47DAC70C87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581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F02C-BC73-734D-9A16-6A3C60C1FE68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43BB-637D-5843-94D9-47DAC70C87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354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F02C-BC73-734D-9A16-6A3C60C1FE68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43BB-637D-5843-94D9-47DAC70C87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215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F02C-BC73-734D-9A16-6A3C60C1FE68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43BB-637D-5843-94D9-47DAC70C87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135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F02C-BC73-734D-9A16-6A3C60C1FE68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43BB-637D-5843-94D9-47DAC70C87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448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AF02C-BC73-734D-9A16-6A3C60C1FE68}" type="datetimeFigureOut">
              <a:rPr lang="nl-NL" smtClean="0"/>
              <a:t>11-9-2023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F43BB-637D-5843-94D9-47DAC70C87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138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rvandis@jordanmlu.nl" TargetMode="External"/><Relationship Id="rId2" Type="http://schemas.openxmlformats.org/officeDocument/2006/relationships/hyperlink" Target="mailto:egortemaker@jordanmlu.n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4488" y="1220429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Welkom, 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ouders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van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brugklassers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nl-N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0288" y="3444536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Groepsouderavond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Jordan Montessori Lyceum Utrecht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5 </a:t>
            </a:r>
            <a:r>
              <a:rPr lang="en-US" sz="2800" b="1" dirty="0" err="1">
                <a:solidFill>
                  <a:srgbClr val="0070C0"/>
                </a:solidFill>
              </a:rPr>
              <a:t>september</a:t>
            </a:r>
            <a:r>
              <a:rPr lang="en-US" sz="2800" b="1" dirty="0">
                <a:solidFill>
                  <a:srgbClr val="0070C0"/>
                </a:solidFill>
              </a:rPr>
              <a:t> 2023</a:t>
            </a:r>
            <a:endParaRPr lang="nl-NL" sz="2800" b="1" dirty="0">
              <a:solidFill>
                <a:srgbClr val="0070C0"/>
              </a:solidFill>
            </a:endParaRPr>
          </a:p>
        </p:txBody>
      </p:sp>
      <p:pic>
        <p:nvPicPr>
          <p:cNvPr id="4" name="Afbeelding 3" descr="F:\NAAMSWIJZIGING 2017 okt\Jordan-MLU-logo-RGB.png">
            <a:extLst>
              <a:ext uri="{FF2B5EF4-FFF2-40B4-BE49-F238E27FC236}">
                <a16:creationId xmlns:a16="http://schemas.microsoft.com/office/drawing/2014/main" id="{8D9709F9-31C1-4E6C-8899-BD942F106F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437" y="5786506"/>
            <a:ext cx="3386455" cy="942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5118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70492" y="2708674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Deel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II Planning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nl-NL" dirty="0">
                <a:solidFill>
                  <a:schemeClr val="accent1"/>
                </a:solidFill>
              </a:rPr>
            </a:br>
            <a:r>
              <a:rPr lang="nl-NL" sz="3100" dirty="0">
                <a:solidFill>
                  <a:schemeClr val="accent1"/>
                </a:solidFill>
              </a:rPr>
              <a:t>Pensumboekje</a:t>
            </a:r>
            <a:br>
              <a:rPr lang="nl-NL" sz="3100" dirty="0">
                <a:solidFill>
                  <a:schemeClr val="accent1"/>
                </a:solidFill>
              </a:rPr>
            </a:br>
            <a:r>
              <a:rPr lang="nl-NL" sz="3100" dirty="0">
                <a:solidFill>
                  <a:schemeClr val="accent1"/>
                </a:solidFill>
              </a:rPr>
              <a:t>Planningsboekje</a:t>
            </a:r>
            <a:br>
              <a:rPr lang="nl-NL" sz="3100" dirty="0">
                <a:solidFill>
                  <a:schemeClr val="accent1"/>
                </a:solidFill>
              </a:rPr>
            </a:br>
            <a:r>
              <a:rPr lang="nl-NL" sz="3100" dirty="0">
                <a:solidFill>
                  <a:schemeClr val="accent1"/>
                </a:solidFill>
              </a:rPr>
              <a:t>Studiewijzer</a:t>
            </a:r>
            <a:br>
              <a:rPr lang="nl-NL" sz="3100" dirty="0">
                <a:solidFill>
                  <a:schemeClr val="accent1"/>
                </a:solidFill>
              </a:rPr>
            </a:br>
            <a:r>
              <a:rPr lang="nl-NL" sz="3100" dirty="0">
                <a:solidFill>
                  <a:schemeClr val="accent1"/>
                </a:solidFill>
              </a:rPr>
              <a:t>Verslag</a:t>
            </a:r>
            <a:br>
              <a:rPr lang="nl-NL" sz="3100" dirty="0">
                <a:solidFill>
                  <a:schemeClr val="accent1"/>
                </a:solidFill>
              </a:rPr>
            </a:br>
            <a:r>
              <a:rPr lang="nl-NL" sz="3100" dirty="0">
                <a:solidFill>
                  <a:schemeClr val="accent1"/>
                </a:solidFill>
              </a:rPr>
              <a:t>Jaarindeling</a:t>
            </a:r>
            <a:br>
              <a:rPr lang="nl-NL" dirty="0">
                <a:solidFill>
                  <a:schemeClr val="accent1"/>
                </a:solidFill>
              </a:rPr>
            </a:br>
            <a:endParaRPr lang="nl-NL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Afbeelding 3" descr="F:\NAAMSWIJZIGING 2017 okt\Jordan-MLU-logo-RGB.png">
            <a:extLst>
              <a:ext uri="{FF2B5EF4-FFF2-40B4-BE49-F238E27FC236}">
                <a16:creationId xmlns:a16="http://schemas.microsoft.com/office/drawing/2014/main" id="{8D9709F9-31C1-4E6C-8899-BD942F106F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437" y="5786506"/>
            <a:ext cx="3386455" cy="942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7921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167" y="-9967"/>
            <a:ext cx="9144000" cy="1700808"/>
          </a:xfrm>
          <a:noFill/>
        </p:spPr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Het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pensumboekje</a:t>
            </a:r>
            <a:endParaRPr lang="nl-N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4167" y="850404"/>
            <a:ext cx="8735627" cy="525780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 err="1">
                <a:solidFill>
                  <a:srgbClr val="0070C0"/>
                </a:solidFill>
              </a:rPr>
              <a:t>Vorderingen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worden</a:t>
            </a:r>
            <a:r>
              <a:rPr lang="en-US" sz="2800" dirty="0">
                <a:solidFill>
                  <a:srgbClr val="0070C0"/>
                </a:solidFill>
              </a:rPr>
              <a:t> door </a:t>
            </a:r>
            <a:r>
              <a:rPr lang="en-US" sz="2800" dirty="0" err="1">
                <a:solidFill>
                  <a:srgbClr val="0070C0"/>
                </a:solidFill>
              </a:rPr>
              <a:t>docenten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bijgehouden</a:t>
            </a:r>
            <a:r>
              <a:rPr lang="en-US" sz="2800" dirty="0">
                <a:solidFill>
                  <a:srgbClr val="0070C0"/>
                </a:solidFill>
              </a:rPr>
              <a:t> in Magister. Is </a:t>
            </a:r>
            <a:r>
              <a:rPr lang="en-US" sz="2800" dirty="0" err="1">
                <a:solidFill>
                  <a:srgbClr val="0070C0"/>
                </a:solidFill>
              </a:rPr>
              <a:t>zichtbaar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voor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leerlingen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en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ouders</a:t>
            </a:r>
            <a:r>
              <a:rPr lang="en-US" sz="2800" dirty="0">
                <a:solidFill>
                  <a:srgbClr val="0070C0"/>
                </a:solidFill>
              </a:rPr>
              <a:t>/</a:t>
            </a:r>
            <a:r>
              <a:rPr lang="en-US" sz="2800" dirty="0" err="1">
                <a:solidFill>
                  <a:srgbClr val="0070C0"/>
                </a:solidFill>
              </a:rPr>
              <a:t>verzorgers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  <a:p>
            <a:r>
              <a:rPr lang="en-US" sz="2800" dirty="0" err="1">
                <a:solidFill>
                  <a:srgbClr val="0070C0"/>
                </a:solidFill>
              </a:rPr>
              <a:t>Gedurende</a:t>
            </a:r>
            <a:r>
              <a:rPr lang="en-US" sz="2800" dirty="0">
                <a:solidFill>
                  <a:srgbClr val="0070C0"/>
                </a:solidFill>
              </a:rPr>
              <a:t> het </a:t>
            </a:r>
            <a:r>
              <a:rPr lang="en-US" sz="2800" dirty="0" err="1">
                <a:solidFill>
                  <a:srgbClr val="0070C0"/>
                </a:solidFill>
              </a:rPr>
              <a:t>pensum</a:t>
            </a:r>
            <a:r>
              <a:rPr lang="en-US" sz="2800" dirty="0">
                <a:solidFill>
                  <a:srgbClr val="0070C0"/>
                </a:solidFill>
              </a:rPr>
              <a:t>:</a:t>
            </a:r>
          </a:p>
          <a:p>
            <a:pPr lvl="1">
              <a:buFontTx/>
              <a:buChar char="-"/>
            </a:pPr>
            <a:r>
              <a:rPr lang="en-US" dirty="0" err="1">
                <a:solidFill>
                  <a:srgbClr val="0070C0"/>
                </a:solidFill>
              </a:rPr>
              <a:t>Aftekeningen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voor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gedaan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werk</a:t>
            </a:r>
            <a:r>
              <a:rPr lang="en-US" dirty="0">
                <a:solidFill>
                  <a:srgbClr val="0070C0"/>
                </a:solidFill>
              </a:rPr>
              <a:t> (in </a:t>
            </a:r>
            <a:r>
              <a:rPr lang="en-US" dirty="0" err="1">
                <a:solidFill>
                  <a:srgbClr val="0070C0"/>
                </a:solidFill>
              </a:rPr>
              <a:t>boekje</a:t>
            </a:r>
            <a:r>
              <a:rPr lang="en-US" dirty="0">
                <a:solidFill>
                  <a:srgbClr val="0070C0"/>
                </a:solidFill>
              </a:rPr>
              <a:t> en Magister)</a:t>
            </a:r>
          </a:p>
          <a:p>
            <a:pPr lvl="1">
              <a:buFontTx/>
              <a:buChar char="-"/>
            </a:pPr>
            <a:r>
              <a:rPr lang="en-US" dirty="0" err="1">
                <a:solidFill>
                  <a:srgbClr val="0070C0"/>
                </a:solidFill>
              </a:rPr>
              <a:t>Aftekeningen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voor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proeven</a:t>
            </a:r>
            <a:r>
              <a:rPr lang="en-US" dirty="0">
                <a:solidFill>
                  <a:srgbClr val="0070C0"/>
                </a:solidFill>
              </a:rPr>
              <a:t> (in </a:t>
            </a:r>
            <a:r>
              <a:rPr lang="en-US" dirty="0" err="1">
                <a:solidFill>
                  <a:srgbClr val="0070C0"/>
                </a:solidFill>
              </a:rPr>
              <a:t>boekje</a:t>
            </a:r>
            <a:r>
              <a:rPr lang="en-US" dirty="0">
                <a:solidFill>
                  <a:srgbClr val="0070C0"/>
                </a:solidFill>
              </a:rPr>
              <a:t> en Magister)</a:t>
            </a:r>
          </a:p>
          <a:p>
            <a:r>
              <a:rPr lang="en-US" sz="2800" dirty="0" err="1">
                <a:solidFill>
                  <a:srgbClr val="0070C0"/>
                </a:solidFill>
              </a:rPr>
              <a:t>Werk</a:t>
            </a:r>
            <a:r>
              <a:rPr lang="en-US" sz="2800" dirty="0">
                <a:solidFill>
                  <a:srgbClr val="0070C0"/>
                </a:solidFill>
              </a:rPr>
              <a:t> is pas </a:t>
            </a:r>
            <a:r>
              <a:rPr lang="en-US" sz="2800" dirty="0" err="1">
                <a:solidFill>
                  <a:srgbClr val="0070C0"/>
                </a:solidFill>
              </a:rPr>
              <a:t>af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2800" dirty="0" err="1">
                <a:solidFill>
                  <a:srgbClr val="0070C0"/>
                </a:solidFill>
              </a:rPr>
              <a:t>als</a:t>
            </a:r>
            <a:r>
              <a:rPr lang="en-US" sz="2800" dirty="0">
                <a:solidFill>
                  <a:srgbClr val="0070C0"/>
                </a:solidFill>
              </a:rPr>
              <a:t> het is </a:t>
            </a:r>
            <a:r>
              <a:rPr lang="en-US" sz="2800" dirty="0" err="1">
                <a:solidFill>
                  <a:srgbClr val="0070C0"/>
                </a:solidFill>
              </a:rPr>
              <a:t>afgetekend</a:t>
            </a:r>
            <a:r>
              <a:rPr lang="en-US" sz="2800" dirty="0">
                <a:solidFill>
                  <a:srgbClr val="0070C0"/>
                </a:solidFill>
              </a:rPr>
              <a:t> in </a:t>
            </a:r>
            <a:r>
              <a:rPr lang="en-US" sz="2800" dirty="0" err="1">
                <a:solidFill>
                  <a:srgbClr val="0070C0"/>
                </a:solidFill>
              </a:rPr>
              <a:t>boekje</a:t>
            </a:r>
            <a:r>
              <a:rPr lang="en-US" sz="2800" dirty="0">
                <a:solidFill>
                  <a:srgbClr val="0070C0"/>
                </a:solidFill>
              </a:rPr>
              <a:t>/Magister</a:t>
            </a:r>
          </a:p>
          <a:p>
            <a:r>
              <a:rPr lang="en-US" sz="2800" dirty="0" err="1">
                <a:solidFill>
                  <a:srgbClr val="0070C0"/>
                </a:solidFill>
              </a:rPr>
              <a:t>Beoordeling</a:t>
            </a:r>
            <a:r>
              <a:rPr lang="en-US" sz="2800" dirty="0">
                <a:solidFill>
                  <a:srgbClr val="0070C0"/>
                </a:solidFill>
              </a:rPr>
              <a:t> v, </a:t>
            </a:r>
            <a:r>
              <a:rPr lang="en-US" sz="2800" dirty="0" err="1">
                <a:solidFill>
                  <a:srgbClr val="0070C0"/>
                </a:solidFill>
              </a:rPr>
              <a:t>i</a:t>
            </a:r>
            <a:r>
              <a:rPr lang="en-US" sz="2800" dirty="0">
                <a:solidFill>
                  <a:srgbClr val="0070C0"/>
                </a:solidFill>
              </a:rPr>
              <a:t>, p</a:t>
            </a:r>
          </a:p>
          <a:p>
            <a:endParaRPr lang="en-US" sz="2800" dirty="0">
              <a:solidFill>
                <a:srgbClr val="008000"/>
              </a:solidFill>
            </a:endParaRPr>
          </a:p>
          <a:p>
            <a:pPr>
              <a:buFontTx/>
              <a:buChar char="-"/>
            </a:pPr>
            <a:endParaRPr lang="en-US" sz="2800" dirty="0"/>
          </a:p>
          <a:p>
            <a:pPr>
              <a:buFontTx/>
              <a:buChar char="-"/>
            </a:pPr>
            <a:endParaRPr lang="en-US" sz="2800" dirty="0"/>
          </a:p>
        </p:txBody>
      </p:sp>
      <p:pic>
        <p:nvPicPr>
          <p:cNvPr id="4" name="Afbeelding 3" descr="F:\NAAMSWIJZIGING 2017 okt\Jordan-MLU-logo-RGB.png">
            <a:extLst>
              <a:ext uri="{FF2B5EF4-FFF2-40B4-BE49-F238E27FC236}">
                <a16:creationId xmlns:a16="http://schemas.microsoft.com/office/drawing/2014/main" id="{D1C36A91-B3FB-4BD7-B4F2-A479A9BD6DF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545" y="5915025"/>
            <a:ext cx="3386455" cy="942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24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349"/>
            <a:ext cx="9144000" cy="5870797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866900" y="0"/>
            <a:ext cx="5410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solidFill>
                  <a:schemeClr val="accent6">
                    <a:lumMod val="75000"/>
                  </a:schemeClr>
                </a:solidFill>
              </a:rPr>
              <a:t>De studiewijzer</a:t>
            </a:r>
          </a:p>
        </p:txBody>
      </p:sp>
    </p:spTree>
    <p:extLst>
      <p:ext uri="{BB962C8B-B14F-4D97-AF65-F5344CB8AC3E}">
        <p14:creationId xmlns:p14="http://schemas.microsoft.com/office/powerpoint/2010/main" val="3727553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491882"/>
              </p:ext>
            </p:extLst>
          </p:nvPr>
        </p:nvGraphicFramePr>
        <p:xfrm>
          <a:off x="104774" y="764666"/>
          <a:ext cx="4456043" cy="5333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Document" r:id="rId3" imgW="7366000" imgH="8813800" progId="Word.Document.12">
                  <p:embed/>
                </p:oleObj>
              </mc:Choice>
              <mc:Fallback>
                <p:oleObj name="Document" r:id="rId3" imgW="7366000" imgH="8813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774" y="764666"/>
                        <a:ext cx="4456043" cy="5333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346457"/>
              </p:ext>
            </p:extLst>
          </p:nvPr>
        </p:nvGraphicFramePr>
        <p:xfrm>
          <a:off x="4406899" y="701348"/>
          <a:ext cx="4608771" cy="5459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Document" r:id="rId5" imgW="7366000" imgH="8724900" progId="Word.Document.12">
                  <p:embed/>
                </p:oleObj>
              </mc:Choice>
              <mc:Fallback>
                <p:oleObj name="Document" r:id="rId5" imgW="7366000" imgH="8724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06899" y="701348"/>
                        <a:ext cx="4608771" cy="5459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/>
          <p:cNvSpPr/>
          <p:nvPr/>
        </p:nvSpPr>
        <p:spPr>
          <a:xfrm>
            <a:off x="2499984" y="26002"/>
            <a:ext cx="412166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dirty="0">
                <a:solidFill>
                  <a:schemeClr val="accent6">
                    <a:lumMod val="75000"/>
                  </a:schemeClr>
                </a:solidFill>
              </a:rPr>
              <a:t>Het planningsboekje</a:t>
            </a:r>
          </a:p>
          <a:p>
            <a:pPr algn="ctr"/>
            <a:endParaRPr lang="nl-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4481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880100" y="698500"/>
            <a:ext cx="280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solidFill>
                  <a:schemeClr val="accent6">
                    <a:lumMod val="75000"/>
                  </a:schemeClr>
                </a:solidFill>
              </a:rPr>
              <a:t>Inplannen rooster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332957"/>
              </p:ext>
            </p:extLst>
          </p:nvPr>
        </p:nvGraphicFramePr>
        <p:xfrm>
          <a:off x="106363" y="221476"/>
          <a:ext cx="4986337" cy="6026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Document" r:id="rId3" imgW="7366000" imgH="8902700" progId="Word.Document.12">
                  <p:embed/>
                </p:oleObj>
              </mc:Choice>
              <mc:Fallback>
                <p:oleObj name="Document" r:id="rId3" imgW="7366000" imgH="8902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363" y="221476"/>
                        <a:ext cx="4986337" cy="6026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Afbeelding 4" descr="F:\NAAMSWIJZIGING 2017 okt\Jordan-MLU-logo-RGB.png">
            <a:extLst>
              <a:ext uri="{FF2B5EF4-FFF2-40B4-BE49-F238E27FC236}">
                <a16:creationId xmlns:a16="http://schemas.microsoft.com/office/drawing/2014/main" id="{B4C4F701-9780-46FD-9D4A-7A4AF14F212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82" y="5688012"/>
            <a:ext cx="3386455" cy="942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9375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ces 3"/>
          <p:cNvSpPr/>
          <p:nvPr/>
        </p:nvSpPr>
        <p:spPr>
          <a:xfrm>
            <a:off x="3039983" y="269413"/>
            <a:ext cx="3078464" cy="132782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Neem de studiewijzer goed door</a:t>
            </a:r>
          </a:p>
        </p:txBody>
      </p:sp>
      <p:sp>
        <p:nvSpPr>
          <p:cNvPr id="5" name="Proces 4"/>
          <p:cNvSpPr/>
          <p:nvPr/>
        </p:nvSpPr>
        <p:spPr>
          <a:xfrm>
            <a:off x="384809" y="2193789"/>
            <a:ext cx="1904798" cy="1250847"/>
          </a:xfrm>
          <a:prstGeom prst="flowChartProcess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chemeClr val="tx1"/>
                </a:solidFill>
              </a:rPr>
              <a:t>Plan de klassikale onderdelen in de lesuurvakjes</a:t>
            </a:r>
          </a:p>
        </p:txBody>
      </p:sp>
      <p:sp>
        <p:nvSpPr>
          <p:cNvPr id="6" name="Proces 5"/>
          <p:cNvSpPr/>
          <p:nvPr/>
        </p:nvSpPr>
        <p:spPr>
          <a:xfrm>
            <a:off x="3713397" y="2520935"/>
            <a:ext cx="2020242" cy="1096894"/>
          </a:xfrm>
          <a:prstGeom prst="flowChartProcess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Plan overig werk in in de huiswerkvakjes</a:t>
            </a:r>
          </a:p>
        </p:txBody>
      </p:sp>
      <p:sp>
        <p:nvSpPr>
          <p:cNvPr id="7" name="Proces 6"/>
          <p:cNvSpPr/>
          <p:nvPr/>
        </p:nvSpPr>
        <p:spPr>
          <a:xfrm>
            <a:off x="6484015" y="2078327"/>
            <a:ext cx="2039482" cy="1808914"/>
          </a:xfrm>
          <a:prstGeom prst="flowChartProcess">
            <a:avLst/>
          </a:prstGeom>
          <a:solidFill>
            <a:srgbClr val="FF6FC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Plan de proefmomenten en de leermomenten in</a:t>
            </a:r>
          </a:p>
        </p:txBody>
      </p:sp>
      <p:sp>
        <p:nvSpPr>
          <p:cNvPr id="10" name="Pijl omlaag 9"/>
          <p:cNvSpPr/>
          <p:nvPr/>
        </p:nvSpPr>
        <p:spPr>
          <a:xfrm>
            <a:off x="4406052" y="1789670"/>
            <a:ext cx="481010" cy="577314"/>
          </a:xfrm>
          <a:prstGeom prst="down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Gebogen pijl omhoog 10"/>
          <p:cNvSpPr/>
          <p:nvPr/>
        </p:nvSpPr>
        <p:spPr>
          <a:xfrm rot="10800000">
            <a:off x="1924040" y="596555"/>
            <a:ext cx="885058" cy="1597234"/>
          </a:xfrm>
          <a:prstGeom prst="bentUpArrow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Gebogen pijl omhoog 12"/>
          <p:cNvSpPr/>
          <p:nvPr/>
        </p:nvSpPr>
        <p:spPr>
          <a:xfrm flipV="1">
            <a:off x="6291612" y="596555"/>
            <a:ext cx="981260" cy="1481772"/>
          </a:xfrm>
          <a:prstGeom prst="bentUpArrow">
            <a:avLst/>
          </a:prstGeom>
          <a:solidFill>
            <a:srgbClr val="FF6FC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roces 13"/>
          <p:cNvSpPr/>
          <p:nvPr/>
        </p:nvSpPr>
        <p:spPr>
          <a:xfrm>
            <a:off x="250126" y="4291361"/>
            <a:ext cx="1327588" cy="750508"/>
          </a:xfrm>
          <a:prstGeom prst="flowChartProcess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0000"/>
                </a:solidFill>
              </a:rPr>
              <a:t>Kleur geel als het af is</a:t>
            </a:r>
          </a:p>
        </p:txBody>
      </p:sp>
      <p:sp>
        <p:nvSpPr>
          <p:cNvPr id="15" name="Proces 14"/>
          <p:cNvSpPr/>
          <p:nvPr/>
        </p:nvSpPr>
        <p:spPr>
          <a:xfrm>
            <a:off x="2809098" y="3887241"/>
            <a:ext cx="1269867" cy="750508"/>
          </a:xfrm>
          <a:prstGeom prst="flowChartProcess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Kleur geel als het af is</a:t>
            </a:r>
          </a:p>
        </p:txBody>
      </p:sp>
      <p:sp>
        <p:nvSpPr>
          <p:cNvPr id="16" name="Proces 15"/>
          <p:cNvSpPr/>
          <p:nvPr/>
        </p:nvSpPr>
        <p:spPr>
          <a:xfrm>
            <a:off x="6484015" y="5157333"/>
            <a:ext cx="2039482" cy="1039164"/>
          </a:xfrm>
          <a:prstGeom prst="flowChartProcess">
            <a:avLst/>
          </a:prstGeom>
          <a:solidFill>
            <a:srgbClr val="FF6FC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Kleur proefmoment roze</a:t>
            </a:r>
          </a:p>
        </p:txBody>
      </p:sp>
      <p:sp>
        <p:nvSpPr>
          <p:cNvPr id="17" name="Pijl omlaag 16"/>
          <p:cNvSpPr/>
          <p:nvPr/>
        </p:nvSpPr>
        <p:spPr>
          <a:xfrm>
            <a:off x="269364" y="3617829"/>
            <a:ext cx="423289" cy="481094"/>
          </a:xfrm>
          <a:prstGeom prst="downArrow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Proces 17"/>
          <p:cNvSpPr/>
          <p:nvPr/>
        </p:nvSpPr>
        <p:spPr>
          <a:xfrm>
            <a:off x="1346827" y="5734644"/>
            <a:ext cx="1462271" cy="911674"/>
          </a:xfrm>
          <a:prstGeom prst="flowChartProcess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0000"/>
                </a:solidFill>
              </a:rPr>
              <a:t>Schuif door als het niet af is</a:t>
            </a:r>
          </a:p>
        </p:txBody>
      </p:sp>
      <p:sp>
        <p:nvSpPr>
          <p:cNvPr id="19" name="Pijl omlaag 18"/>
          <p:cNvSpPr/>
          <p:nvPr/>
        </p:nvSpPr>
        <p:spPr>
          <a:xfrm>
            <a:off x="1904797" y="3560096"/>
            <a:ext cx="384809" cy="2174547"/>
          </a:xfrm>
          <a:prstGeom prst="downArrow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Proces 19"/>
          <p:cNvSpPr/>
          <p:nvPr/>
        </p:nvSpPr>
        <p:spPr>
          <a:xfrm>
            <a:off x="4887062" y="3887241"/>
            <a:ext cx="1269866" cy="1077652"/>
          </a:xfrm>
          <a:prstGeom prst="flowChartProcess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Schuif door als het niet af is</a:t>
            </a:r>
          </a:p>
        </p:txBody>
      </p:sp>
      <p:sp>
        <p:nvSpPr>
          <p:cNvPr id="21" name="Pijl links 20"/>
          <p:cNvSpPr/>
          <p:nvPr/>
        </p:nvSpPr>
        <p:spPr>
          <a:xfrm>
            <a:off x="3039983" y="6254227"/>
            <a:ext cx="1492987" cy="327145"/>
          </a:xfrm>
          <a:prstGeom prst="rightArrow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Pijl links 21"/>
          <p:cNvSpPr/>
          <p:nvPr/>
        </p:nvSpPr>
        <p:spPr>
          <a:xfrm rot="20711307">
            <a:off x="2983553" y="5600893"/>
            <a:ext cx="1544301" cy="240752"/>
          </a:xfrm>
          <a:prstGeom prst="rightArrow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Proces 22"/>
          <p:cNvSpPr/>
          <p:nvPr/>
        </p:nvSpPr>
        <p:spPr>
          <a:xfrm>
            <a:off x="4559975" y="5484475"/>
            <a:ext cx="1558472" cy="384876"/>
          </a:xfrm>
          <a:prstGeom prst="flowChartProcess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Huiswerk</a:t>
            </a:r>
          </a:p>
        </p:txBody>
      </p:sp>
      <p:sp>
        <p:nvSpPr>
          <p:cNvPr id="24" name="Proces 23"/>
          <p:cNvSpPr/>
          <p:nvPr/>
        </p:nvSpPr>
        <p:spPr>
          <a:xfrm>
            <a:off x="4559975" y="6196497"/>
            <a:ext cx="1558472" cy="384875"/>
          </a:xfrm>
          <a:prstGeom prst="flowChartProcess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Keuze</a:t>
            </a:r>
          </a:p>
        </p:txBody>
      </p:sp>
      <p:sp>
        <p:nvSpPr>
          <p:cNvPr id="27" name="Gebogen pijl omhoog 26"/>
          <p:cNvSpPr/>
          <p:nvPr/>
        </p:nvSpPr>
        <p:spPr>
          <a:xfrm rot="10800000">
            <a:off x="3039983" y="2655641"/>
            <a:ext cx="481010" cy="1231600"/>
          </a:xfrm>
          <a:prstGeom prst="bentUp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Gebogen pijl omhoog 27"/>
          <p:cNvSpPr/>
          <p:nvPr/>
        </p:nvSpPr>
        <p:spPr>
          <a:xfrm flipV="1">
            <a:off x="5868322" y="2655641"/>
            <a:ext cx="423290" cy="1231600"/>
          </a:xfrm>
          <a:prstGeom prst="bentUp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Pijl omlaag 29"/>
          <p:cNvSpPr/>
          <p:nvPr/>
        </p:nvSpPr>
        <p:spPr>
          <a:xfrm>
            <a:off x="5868322" y="5041869"/>
            <a:ext cx="250125" cy="365630"/>
          </a:xfrm>
          <a:prstGeom prst="down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Pijl omlaag 31"/>
          <p:cNvSpPr/>
          <p:nvPr/>
        </p:nvSpPr>
        <p:spPr>
          <a:xfrm>
            <a:off x="7272872" y="3944973"/>
            <a:ext cx="327086" cy="1116136"/>
          </a:xfrm>
          <a:prstGeom prst="downArrow">
            <a:avLst/>
          </a:prstGeom>
          <a:solidFill>
            <a:srgbClr val="FF6FC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Pijl omlaag 32"/>
          <p:cNvSpPr/>
          <p:nvPr/>
        </p:nvSpPr>
        <p:spPr>
          <a:xfrm>
            <a:off x="5868322" y="5869351"/>
            <a:ext cx="250125" cy="327146"/>
          </a:xfrm>
          <a:prstGeom prst="down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9466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255883"/>
              </p:ext>
            </p:extLst>
          </p:nvPr>
        </p:nvGraphicFramePr>
        <p:xfrm>
          <a:off x="228600" y="122826"/>
          <a:ext cx="4910346" cy="5935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" name="Document" r:id="rId3" imgW="7366000" imgH="8902700" progId="Word.Document.12">
                  <p:embed/>
                </p:oleObj>
              </mc:Choice>
              <mc:Fallback>
                <p:oleObj name="Document" r:id="rId3" imgW="7366000" imgH="8902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22826"/>
                        <a:ext cx="4910346" cy="5935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435600" y="546100"/>
            <a:ext cx="347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solidFill>
                  <a:schemeClr val="accent6">
                    <a:lumMod val="75000"/>
                  </a:schemeClr>
                </a:solidFill>
              </a:rPr>
              <a:t>Inplannen proefwerken en leermomenten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5829300" y="4305299"/>
            <a:ext cx="3086100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Is het werk af?</a:t>
            </a:r>
          </a:p>
          <a:p>
            <a:pPr algn="ctr"/>
            <a:r>
              <a:rPr lang="nl-NL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Kleur GEEL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829300" y="2783027"/>
            <a:ext cx="3086100" cy="1200329"/>
          </a:xfrm>
          <a:prstGeom prst="rect">
            <a:avLst/>
          </a:prstGeom>
          <a:solidFill>
            <a:srgbClr val="FF6FCF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Proefwerken?</a:t>
            </a:r>
          </a:p>
          <a:p>
            <a:pPr algn="ctr"/>
            <a:r>
              <a:rPr lang="nl-NL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Kleur ROZE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842411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696099"/>
              </p:ext>
            </p:extLst>
          </p:nvPr>
        </p:nvGraphicFramePr>
        <p:xfrm>
          <a:off x="279400" y="190080"/>
          <a:ext cx="4917748" cy="5944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Document" r:id="rId3" imgW="7366000" imgH="8902700" progId="Word.Document.12">
                  <p:embed/>
                </p:oleObj>
              </mc:Choice>
              <mc:Fallback>
                <p:oleObj name="Document" r:id="rId3" imgW="7366000" imgH="8902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400" y="190080"/>
                        <a:ext cx="4917748" cy="5944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hoek 2"/>
          <p:cNvSpPr/>
          <p:nvPr/>
        </p:nvSpPr>
        <p:spPr>
          <a:xfrm>
            <a:off x="5197148" y="500270"/>
            <a:ext cx="340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dirty="0">
                <a:solidFill>
                  <a:schemeClr val="accent6">
                    <a:lumMod val="75000"/>
                  </a:schemeClr>
                </a:solidFill>
              </a:rPr>
              <a:t>Inplannen Privéafspraken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5295900" y="2552700"/>
            <a:ext cx="3304848" cy="1200329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nl-NL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Privéafspraken?</a:t>
            </a:r>
          </a:p>
          <a:p>
            <a:pPr algn="ctr"/>
            <a:r>
              <a:rPr lang="nl-NL" sz="3600" b="1" cap="all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Kleur BLAUW</a:t>
            </a:r>
            <a:endParaRPr lang="nl-NL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Afbeelding 4" descr="F:\NAAMSWIJZIGING 2017 okt\Jordan-MLU-logo-RGB.png">
            <a:extLst>
              <a:ext uri="{FF2B5EF4-FFF2-40B4-BE49-F238E27FC236}">
                <a16:creationId xmlns:a16="http://schemas.microsoft.com/office/drawing/2014/main" id="{FF874801-828F-4AD0-BA20-1123E609032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070" y="5511298"/>
            <a:ext cx="3386455" cy="942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8661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F:\NAAMSWIJZIGING 2017 okt\Jordan-MLU-logo-RGB.png">
            <a:extLst>
              <a:ext uri="{FF2B5EF4-FFF2-40B4-BE49-F238E27FC236}">
                <a16:creationId xmlns:a16="http://schemas.microsoft.com/office/drawing/2014/main" id="{A2E3B224-1118-4CEB-9B91-BF2D75293D3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245" y="5335105"/>
            <a:ext cx="3386455" cy="10137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vak 3"/>
          <p:cNvSpPr txBox="1"/>
          <p:nvPr/>
        </p:nvSpPr>
        <p:spPr>
          <a:xfrm>
            <a:off x="1060231" y="1172025"/>
            <a:ext cx="7505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accent6">
                    <a:lumMod val="75000"/>
                  </a:schemeClr>
                </a:solidFill>
              </a:rPr>
              <a:t>Wat te doen als het werk van de dag niet af is?</a:t>
            </a:r>
          </a:p>
          <a:p>
            <a:endParaRPr lang="nl-NL" sz="3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nl-NL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doorschuiven naar:</a:t>
            </a:r>
          </a:p>
          <a:p>
            <a:r>
              <a:rPr lang="nl-NL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-keuzeuren</a:t>
            </a:r>
          </a:p>
          <a:p>
            <a:r>
              <a:rPr lang="nl-NL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-huiswerk</a:t>
            </a:r>
          </a:p>
          <a:p>
            <a:r>
              <a:rPr lang="nl-NL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-weekend</a:t>
            </a:r>
          </a:p>
          <a:p>
            <a:endParaRPr lang="nl-NL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77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942583"/>
              </p:ext>
            </p:extLst>
          </p:nvPr>
        </p:nvGraphicFramePr>
        <p:xfrm>
          <a:off x="241300" y="630621"/>
          <a:ext cx="4826000" cy="5833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name="Document" r:id="rId3" imgW="7366000" imgH="8902700" progId="Word.Document.12">
                  <p:embed/>
                </p:oleObj>
              </mc:Choice>
              <mc:Fallback>
                <p:oleObj name="Document" r:id="rId3" imgW="7366000" imgH="8902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300" y="630621"/>
                        <a:ext cx="4826000" cy="5833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5295900" y="469900"/>
            <a:ext cx="360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solidFill>
                  <a:schemeClr val="accent6">
                    <a:lumMod val="75000"/>
                  </a:schemeClr>
                </a:solidFill>
              </a:rPr>
              <a:t>Zo komt het planningsboekje er dus ongeveer uit te zien</a:t>
            </a:r>
          </a:p>
        </p:txBody>
      </p:sp>
      <p:pic>
        <p:nvPicPr>
          <p:cNvPr id="5" name="Afbeelding 4" descr="F:\NAAMSWIJZIGING 2017 okt\Jordan-MLU-logo-RGB.png">
            <a:extLst>
              <a:ext uri="{FF2B5EF4-FFF2-40B4-BE49-F238E27FC236}">
                <a16:creationId xmlns:a16="http://schemas.microsoft.com/office/drawing/2014/main" id="{A9D17086-1D84-469E-962D-606009D1ABF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7" y="5653341"/>
            <a:ext cx="3386455" cy="942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918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A81920-A097-4D9C-A3FA-A6DBD230F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2981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Agenda</a:t>
            </a:r>
            <a:endParaRPr lang="nl-N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806A57-A379-4A15-B7DA-E6C856BF3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213" y="1270943"/>
            <a:ext cx="2892669" cy="53172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NL" sz="2800" dirty="0">
                <a:solidFill>
                  <a:schemeClr val="accent1"/>
                </a:solidFill>
              </a:rPr>
              <a:t>Deel I: Algemeen</a:t>
            </a:r>
          </a:p>
          <a:p>
            <a:r>
              <a:rPr lang="nl-NL" sz="2800" dirty="0">
                <a:solidFill>
                  <a:schemeClr val="accent1"/>
                </a:solidFill>
              </a:rPr>
              <a:t>Kennismaking</a:t>
            </a:r>
          </a:p>
          <a:p>
            <a:r>
              <a:rPr lang="nl-NL" sz="2800" dirty="0">
                <a:solidFill>
                  <a:schemeClr val="accent1"/>
                </a:solidFill>
              </a:rPr>
              <a:t>Rol mentor</a:t>
            </a:r>
          </a:p>
          <a:p>
            <a:r>
              <a:rPr lang="nl-NL" sz="2800" dirty="0">
                <a:solidFill>
                  <a:schemeClr val="accent1"/>
                </a:solidFill>
              </a:rPr>
              <a:t>Rol ouders</a:t>
            </a:r>
          </a:p>
          <a:p>
            <a:r>
              <a:rPr lang="nl-NL" sz="2800" dirty="0">
                <a:solidFill>
                  <a:schemeClr val="accent1"/>
                </a:solidFill>
              </a:rPr>
              <a:t>Praktisch</a:t>
            </a:r>
          </a:p>
          <a:p>
            <a:r>
              <a:rPr lang="nl-NL" sz="2800" dirty="0">
                <a:solidFill>
                  <a:schemeClr val="accent1"/>
                </a:solidFill>
              </a:rPr>
              <a:t>Schoolfeest </a:t>
            </a:r>
          </a:p>
          <a:p>
            <a:r>
              <a:rPr lang="nl-NL" sz="2800" dirty="0">
                <a:solidFill>
                  <a:schemeClr val="accent1"/>
                </a:solidFill>
              </a:rPr>
              <a:t>contactouders</a:t>
            </a:r>
          </a:p>
          <a:p>
            <a:endParaRPr lang="nl-NL" sz="2800" dirty="0">
              <a:solidFill>
                <a:schemeClr val="accent1"/>
              </a:solidFill>
            </a:endParaRPr>
          </a:p>
          <a:p>
            <a:endParaRPr lang="nl-NL" sz="2800" dirty="0">
              <a:solidFill>
                <a:schemeClr val="accent1"/>
              </a:solidFill>
            </a:endParaRPr>
          </a:p>
          <a:p>
            <a:endParaRPr lang="nl-NL" sz="2800" dirty="0"/>
          </a:p>
        </p:txBody>
      </p:sp>
      <p:pic>
        <p:nvPicPr>
          <p:cNvPr id="4" name="Afbeelding 3" descr="F:\NAAMSWIJZIGING 2017 okt\Jordan-MLU-logo-RGB.png">
            <a:extLst>
              <a:ext uri="{FF2B5EF4-FFF2-40B4-BE49-F238E27FC236}">
                <a16:creationId xmlns:a16="http://schemas.microsoft.com/office/drawing/2014/main" id="{DD8026B8-DF38-49E2-8F3B-564C93D9B55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070" y="5640387"/>
            <a:ext cx="3386455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hthoek 5"/>
          <p:cNvSpPr/>
          <p:nvPr/>
        </p:nvSpPr>
        <p:spPr>
          <a:xfrm>
            <a:off x="5073894" y="1417638"/>
            <a:ext cx="36129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800" dirty="0">
              <a:solidFill>
                <a:schemeClr val="accent1"/>
              </a:solidFill>
            </a:endParaRPr>
          </a:p>
          <a:p>
            <a:r>
              <a:rPr lang="nl-NL" sz="2800" dirty="0">
                <a:solidFill>
                  <a:schemeClr val="accent1"/>
                </a:solidFill>
              </a:rPr>
              <a:t>Deel II: Planning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1"/>
                </a:solidFill>
              </a:rPr>
              <a:t>Pensumboekje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1"/>
                </a:solidFill>
              </a:rPr>
              <a:t>Planningsboekje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1"/>
                </a:solidFill>
              </a:rPr>
              <a:t>Studiewijzer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1"/>
                </a:solidFill>
              </a:rPr>
              <a:t>Reflectieverslag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1"/>
                </a:solidFill>
              </a:rPr>
              <a:t>Verslag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accent1"/>
                </a:solidFill>
              </a:rPr>
              <a:t>Jaarindeling</a:t>
            </a:r>
          </a:p>
        </p:txBody>
      </p:sp>
    </p:spTree>
    <p:extLst>
      <p:ext uri="{BB962C8B-B14F-4D97-AF65-F5344CB8AC3E}">
        <p14:creationId xmlns:p14="http://schemas.microsoft.com/office/powerpoint/2010/main" val="1862409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8110F6-940E-430C-A23C-8DC3FF22B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Jaarindeling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389C9B-ECE4-4D62-9C73-308CA69C4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solidFill>
                  <a:schemeClr val="accent1"/>
                </a:solidFill>
              </a:rPr>
              <a:t>4 </a:t>
            </a:r>
            <a:r>
              <a:rPr lang="nl-NL" sz="2800" dirty="0" err="1">
                <a:solidFill>
                  <a:schemeClr val="accent1"/>
                </a:solidFill>
              </a:rPr>
              <a:t>pensa</a:t>
            </a:r>
            <a:endParaRPr lang="nl-NL" sz="2800" dirty="0">
              <a:solidFill>
                <a:schemeClr val="accent1"/>
              </a:solidFill>
            </a:endParaRPr>
          </a:p>
          <a:p>
            <a:r>
              <a:rPr lang="nl-NL" sz="2800" dirty="0">
                <a:solidFill>
                  <a:schemeClr val="accent1"/>
                </a:solidFill>
              </a:rPr>
              <a:t>Peildatum</a:t>
            </a:r>
          </a:p>
          <a:p>
            <a:r>
              <a:rPr lang="nl-NL" sz="2800" dirty="0">
                <a:solidFill>
                  <a:schemeClr val="accent1"/>
                </a:solidFill>
              </a:rPr>
              <a:t>Inloopweek / vergaderweek</a:t>
            </a:r>
          </a:p>
          <a:p>
            <a:r>
              <a:rPr lang="nl-NL" sz="2800" dirty="0" err="1">
                <a:solidFill>
                  <a:schemeClr val="accent1"/>
                </a:solidFill>
              </a:rPr>
              <a:t>Mentorenspreekavonden</a:t>
            </a:r>
            <a:r>
              <a:rPr lang="nl-NL" sz="2800" dirty="0">
                <a:solidFill>
                  <a:schemeClr val="accent1"/>
                </a:solidFill>
              </a:rPr>
              <a:t> in pensum 1 en eventueel 4 als nodig</a:t>
            </a:r>
          </a:p>
          <a:p>
            <a:r>
              <a:rPr lang="nl-NL" sz="2800" dirty="0">
                <a:solidFill>
                  <a:schemeClr val="accent1"/>
                </a:solidFill>
              </a:rPr>
              <a:t>2 vakdocentenspreekavonden in pensum 2 en 3</a:t>
            </a:r>
          </a:p>
          <a:p>
            <a:r>
              <a:rPr lang="nl-NL" sz="2800" dirty="0">
                <a:solidFill>
                  <a:schemeClr val="accent1"/>
                </a:solidFill>
              </a:rPr>
              <a:t>Hoe lees ik het verslag van mijn kind? (</a:t>
            </a:r>
            <a:r>
              <a:rPr lang="nl-NL" sz="2800">
                <a:solidFill>
                  <a:schemeClr val="accent1"/>
                </a:solidFill>
              </a:rPr>
              <a:t>pfd)</a:t>
            </a:r>
            <a:endParaRPr lang="nl-NL" sz="2800" dirty="0">
              <a:solidFill>
                <a:schemeClr val="accent1"/>
              </a:solidFill>
            </a:endParaRPr>
          </a:p>
        </p:txBody>
      </p:sp>
      <p:pic>
        <p:nvPicPr>
          <p:cNvPr id="4" name="Afbeelding 3" descr="F:\NAAMSWIJZIGING 2017 okt\Jordan-MLU-logo-RGB.png">
            <a:extLst>
              <a:ext uri="{FF2B5EF4-FFF2-40B4-BE49-F238E27FC236}">
                <a16:creationId xmlns:a16="http://schemas.microsoft.com/office/drawing/2014/main" id="{B9DAEB43-392C-42D0-95E8-62A5BA0D3D8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59" y="5724362"/>
            <a:ext cx="3386455" cy="942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3183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9EA352-DD56-4ADE-8BB6-224496811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5119"/>
            <a:ext cx="8229600" cy="3835154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Nog vragen?</a:t>
            </a:r>
            <a:br>
              <a:rPr lang="nl-NL" dirty="0">
                <a:solidFill>
                  <a:schemeClr val="accent1"/>
                </a:solidFill>
              </a:rPr>
            </a:br>
            <a:br>
              <a:rPr lang="nl-NL" dirty="0">
                <a:solidFill>
                  <a:schemeClr val="accent1"/>
                </a:solidFill>
              </a:rPr>
            </a:br>
            <a:br>
              <a:rPr lang="nl-NL" dirty="0">
                <a:solidFill>
                  <a:schemeClr val="accent1"/>
                </a:solidFill>
              </a:rPr>
            </a:br>
            <a:endParaRPr lang="nl-NL" dirty="0">
              <a:solidFill>
                <a:schemeClr val="accent1"/>
              </a:solidFill>
            </a:endParaRPr>
          </a:p>
        </p:txBody>
      </p:sp>
      <p:pic>
        <p:nvPicPr>
          <p:cNvPr id="3" name="Afbeelding 2" descr="F:\NAAMSWIJZIGING 2017 okt\Jordan-MLU-logo-RGB.png">
            <a:extLst>
              <a:ext uri="{FF2B5EF4-FFF2-40B4-BE49-F238E27FC236}">
                <a16:creationId xmlns:a16="http://schemas.microsoft.com/office/drawing/2014/main" id="{A149F0E2-A2BE-4DA1-82D4-9424834C51D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926" y="5669071"/>
            <a:ext cx="3386455" cy="942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3656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4488" y="1220429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Deel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I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Algemene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introductie</a:t>
            </a:r>
            <a:endParaRPr lang="nl-N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0288" y="2890621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nl-NL" sz="2800" b="1" dirty="0">
                <a:solidFill>
                  <a:srgbClr val="0070C0"/>
                </a:solidFill>
              </a:rPr>
              <a:t>Kennismaking</a:t>
            </a:r>
          </a:p>
          <a:p>
            <a:endParaRPr lang="nl-NL" sz="2800" b="1" dirty="0">
              <a:solidFill>
                <a:srgbClr val="0070C0"/>
              </a:solidFill>
            </a:endParaRPr>
          </a:p>
          <a:p>
            <a:r>
              <a:rPr lang="nl-NL" sz="2800" b="1" dirty="0">
                <a:solidFill>
                  <a:srgbClr val="0070C0"/>
                </a:solidFill>
              </a:rPr>
              <a:t>Wat hebben jullie thuis terug gehoord van de eerste week?</a:t>
            </a:r>
          </a:p>
        </p:txBody>
      </p:sp>
      <p:pic>
        <p:nvPicPr>
          <p:cNvPr id="4" name="Afbeelding 3" descr="F:\NAAMSWIJZIGING 2017 okt\Jordan-MLU-logo-RGB.png">
            <a:extLst>
              <a:ext uri="{FF2B5EF4-FFF2-40B4-BE49-F238E27FC236}">
                <a16:creationId xmlns:a16="http://schemas.microsoft.com/office/drawing/2014/main" id="{8D9709F9-31C1-4E6C-8899-BD942F106F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437" y="5786506"/>
            <a:ext cx="3386455" cy="942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0428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7187" y="9442"/>
            <a:ext cx="9144000" cy="1417638"/>
          </a:xfrm>
          <a:noFill/>
        </p:spPr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 mentor</a:t>
            </a:r>
            <a:endParaRPr lang="nl-N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7187" y="1268760"/>
            <a:ext cx="9144000" cy="5589240"/>
          </a:xfrm>
          <a:noFill/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Sophie </a:t>
            </a:r>
            <a:r>
              <a:rPr lang="en-US" sz="2000" dirty="0" err="1">
                <a:solidFill>
                  <a:schemeClr val="accent1"/>
                </a:solidFill>
              </a:rPr>
              <a:t>Gortemaker</a:t>
            </a:r>
            <a:r>
              <a:rPr lang="en-US" sz="2000" dirty="0">
                <a:solidFill>
                  <a:schemeClr val="accent1"/>
                </a:solidFill>
              </a:rPr>
              <a:t> (Go) </a:t>
            </a:r>
            <a:r>
              <a:rPr lang="en-US" sz="2000" dirty="0" err="1">
                <a:solidFill>
                  <a:schemeClr val="accent1"/>
                </a:solidFill>
              </a:rPr>
              <a:t>en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Mijke</a:t>
            </a:r>
            <a:r>
              <a:rPr lang="en-US" sz="2000" dirty="0">
                <a:solidFill>
                  <a:schemeClr val="accent1"/>
                </a:solidFill>
              </a:rPr>
              <a:t> van </a:t>
            </a:r>
            <a:r>
              <a:rPr lang="en-US" sz="2000" dirty="0" err="1">
                <a:solidFill>
                  <a:schemeClr val="accent1"/>
                </a:solidFill>
              </a:rPr>
              <a:t>Oostenbrugge</a:t>
            </a:r>
            <a:r>
              <a:rPr lang="en-US" sz="2000" dirty="0">
                <a:solidFill>
                  <a:schemeClr val="accent1"/>
                </a:solidFill>
              </a:rPr>
              <a:t>(On) </a:t>
            </a:r>
            <a:r>
              <a:rPr lang="en-US" sz="2000" dirty="0">
                <a:solidFill>
                  <a:schemeClr val="accent1"/>
                </a:solidFill>
                <a:hlinkClick r:id="rId2"/>
              </a:rPr>
              <a:t>egortemaker@jordanmlu.nl/</a:t>
            </a:r>
            <a:r>
              <a:rPr lang="en-US" sz="2000" dirty="0">
                <a:solidFill>
                  <a:schemeClr val="accent1"/>
                </a:solidFill>
              </a:rPr>
              <a:t> mvanoostenbrugge</a:t>
            </a:r>
            <a:r>
              <a:rPr lang="en-US" sz="2000" dirty="0">
                <a:solidFill>
                  <a:schemeClr val="accent1"/>
                </a:solidFill>
                <a:hlinkClick r:id="rId3"/>
              </a:rPr>
              <a:t>@jordanmlu.nl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</a:p>
          <a:p>
            <a:r>
              <a:rPr lang="nl-NL" sz="2000" dirty="0">
                <a:solidFill>
                  <a:schemeClr val="accent1"/>
                </a:solidFill>
              </a:rPr>
              <a:t>Begeleidt bij plannen van het werk</a:t>
            </a:r>
          </a:p>
          <a:p>
            <a:r>
              <a:rPr lang="nl-NL" sz="2000" dirty="0">
                <a:solidFill>
                  <a:schemeClr val="accent1"/>
                </a:solidFill>
              </a:rPr>
              <a:t>Controleert planning</a:t>
            </a:r>
          </a:p>
          <a:p>
            <a:r>
              <a:rPr lang="nl-NL" sz="2000" dirty="0">
                <a:solidFill>
                  <a:schemeClr val="accent1"/>
                </a:solidFill>
              </a:rPr>
              <a:t>Draagt zorg voor het sociaal-emotionele welbevinden </a:t>
            </a:r>
          </a:p>
          <a:p>
            <a:r>
              <a:rPr lang="nl-NL" sz="2000" dirty="0">
                <a:solidFill>
                  <a:schemeClr val="accent1"/>
                </a:solidFill>
              </a:rPr>
              <a:t>Helpt bij problemen</a:t>
            </a:r>
          </a:p>
          <a:p>
            <a:r>
              <a:rPr lang="nl-NL" sz="2000" dirty="0">
                <a:solidFill>
                  <a:schemeClr val="accent1"/>
                </a:solidFill>
              </a:rPr>
              <a:t>Vertegenwoordigt leerling bij vergadering</a:t>
            </a:r>
          </a:p>
          <a:p>
            <a:r>
              <a:rPr lang="nl-NL" sz="2000" dirty="0">
                <a:solidFill>
                  <a:schemeClr val="accent1"/>
                </a:solidFill>
              </a:rPr>
              <a:t>Schrijft verslag</a:t>
            </a:r>
          </a:p>
          <a:p>
            <a:r>
              <a:rPr lang="nl-NL" sz="2000" dirty="0">
                <a:solidFill>
                  <a:schemeClr val="accent1"/>
                </a:solidFill>
              </a:rPr>
              <a:t>Is aanspreekpunt voor ouders</a:t>
            </a:r>
          </a:p>
          <a:p>
            <a:r>
              <a:rPr lang="nl-NL" sz="2000" dirty="0">
                <a:solidFill>
                  <a:schemeClr val="accent1"/>
                </a:solidFill>
              </a:rPr>
              <a:t>Geeft mentorlessen (studielessen) </a:t>
            </a:r>
            <a:br>
              <a:rPr lang="nl-NL" sz="2000" dirty="0">
                <a:solidFill>
                  <a:schemeClr val="accent1"/>
                </a:solidFill>
              </a:rPr>
            </a:br>
            <a:r>
              <a:rPr lang="nl-NL" sz="2000" dirty="0">
                <a:solidFill>
                  <a:schemeClr val="accent1"/>
                </a:solidFill>
              </a:rPr>
              <a:t>(Groepsvorming/planning/persoonlijke groei)</a:t>
            </a:r>
          </a:p>
        </p:txBody>
      </p:sp>
      <p:pic>
        <p:nvPicPr>
          <p:cNvPr id="4" name="Afbeelding 3" descr="F:\NAAMSWIJZIGING 2017 okt\Jordan-MLU-logo-RGB.png">
            <a:extLst>
              <a:ext uri="{FF2B5EF4-FFF2-40B4-BE49-F238E27FC236}">
                <a16:creationId xmlns:a16="http://schemas.microsoft.com/office/drawing/2014/main" id="{108C7AC1-FBA2-48D0-90E7-BED83839FD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315" y="5809957"/>
            <a:ext cx="3386455" cy="942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524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>
          <a:xfrm>
            <a:off x="578070" y="1961224"/>
            <a:ext cx="8106043" cy="1484313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Wat kunnen ouders doen?</a:t>
            </a:r>
            <a:br>
              <a:rPr lang="nl-NL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nl-NL" sz="3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nl-NL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 het begin: orde aanbrengen (tas, kamer, planning)</a:t>
            </a:r>
            <a:br>
              <a:rPr lang="nl-NL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nl-NL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Helpen bij lezen van studiewijzers en planningsboekje</a:t>
            </a:r>
            <a:br>
              <a:rPr lang="nl-NL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nl-NL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Controleren of planning van de dag haalbaar lijkt</a:t>
            </a:r>
            <a:br>
              <a:rPr lang="nl-NL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nl-NL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Eens in paar weken kijken naar de vorderingen in Magister (vooral aan het einde van een pensum)</a:t>
            </a:r>
            <a:br>
              <a:rPr lang="nl-NL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nl-NL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Pensumboekje bekijken aan het einde van het pensum</a:t>
            </a:r>
            <a:br>
              <a:rPr lang="nl-NL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nl-NL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Vragen of zoon/dochter hulp wil bij bijvoorbeeld overhoren van het geleerde werk.</a:t>
            </a:r>
            <a:br>
              <a:rPr lang="nl-NL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nl-NL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Helpen bij het lezen van een boekje bij EN/FA</a:t>
            </a:r>
            <a:br>
              <a:rPr lang="nl-NL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nl-NL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Samen puzzelen op opdrachten van een vak dat minder makkelijk gaat</a:t>
            </a:r>
            <a:br>
              <a:rPr lang="nl-NL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nl-NL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Soms vragen of er thuis nog werk gedaan kan worden (voor school)</a:t>
            </a:r>
            <a:endParaRPr lang="nl-NL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Afbeelding 3" descr="F:\NAAMSWIJZIGING 2017 okt\Jordan-MLU-logo-RGB.png">
            <a:extLst>
              <a:ext uri="{FF2B5EF4-FFF2-40B4-BE49-F238E27FC236}">
                <a16:creationId xmlns:a16="http://schemas.microsoft.com/office/drawing/2014/main" id="{4B4D0FD8-842D-496C-861D-677F9D60CA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545" y="4956486"/>
            <a:ext cx="3386455" cy="942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1763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5D7162-F95B-41A3-8F68-816EAB9E1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068" y="274638"/>
            <a:ext cx="8229600" cy="1143000"/>
          </a:xfrm>
        </p:spPr>
        <p:txBody>
          <a:bodyPr/>
          <a:lstStyle/>
          <a:p>
            <a:pPr algn="l"/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Praktische info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BCAAA2-10C0-4C0D-B23E-8AFF1BE28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068" y="1304714"/>
            <a:ext cx="8229600" cy="4891135"/>
          </a:xfrm>
        </p:spPr>
        <p:txBody>
          <a:bodyPr>
            <a:noAutofit/>
          </a:bodyPr>
          <a:lstStyle/>
          <a:p>
            <a:r>
              <a:rPr lang="nl-NL" sz="2800" dirty="0">
                <a:solidFill>
                  <a:schemeClr val="accent1"/>
                </a:solidFill>
              </a:rPr>
              <a:t>Bereikbaarheid mentor</a:t>
            </a:r>
          </a:p>
          <a:p>
            <a:r>
              <a:rPr lang="nl-NL" sz="2800" dirty="0">
                <a:solidFill>
                  <a:schemeClr val="accent1"/>
                </a:solidFill>
              </a:rPr>
              <a:t>Bereikbaarheid coördinator Mijke van </a:t>
            </a:r>
            <a:r>
              <a:rPr lang="nl-NL" sz="2800" dirty="0" err="1">
                <a:solidFill>
                  <a:schemeClr val="accent1"/>
                </a:solidFill>
              </a:rPr>
              <a:t>Oostenbrugge</a:t>
            </a:r>
            <a:r>
              <a:rPr lang="nl-NL" sz="2800" dirty="0">
                <a:solidFill>
                  <a:schemeClr val="accent1"/>
                </a:solidFill>
              </a:rPr>
              <a:t> via school </a:t>
            </a:r>
            <a:r>
              <a:rPr lang="nl-NL" sz="2800" dirty="0" err="1">
                <a:solidFill>
                  <a:schemeClr val="accent1"/>
                </a:solidFill>
              </a:rPr>
              <a:t>telefoonnr</a:t>
            </a:r>
            <a:r>
              <a:rPr lang="nl-NL" sz="2800" dirty="0">
                <a:solidFill>
                  <a:schemeClr val="accent1"/>
                </a:solidFill>
              </a:rPr>
              <a:t> of mail</a:t>
            </a:r>
          </a:p>
          <a:p>
            <a:r>
              <a:rPr lang="nl-NL" sz="2800" dirty="0">
                <a:solidFill>
                  <a:schemeClr val="accent1"/>
                </a:solidFill>
              </a:rPr>
              <a:t>Nederlands dictee (nulmeting) = dyslexiescreening </a:t>
            </a:r>
          </a:p>
          <a:p>
            <a:r>
              <a:rPr lang="nl-NL" sz="2800" dirty="0" err="1">
                <a:solidFill>
                  <a:schemeClr val="accent1"/>
                </a:solidFill>
              </a:rPr>
              <a:t>Saqi</a:t>
            </a:r>
            <a:r>
              <a:rPr lang="nl-NL" sz="2800" dirty="0">
                <a:solidFill>
                  <a:schemeClr val="accent1"/>
                </a:solidFill>
              </a:rPr>
              <a:t> test (School Attitude Questionnaire Internet)</a:t>
            </a:r>
          </a:p>
          <a:p>
            <a:r>
              <a:rPr lang="nl-NL" sz="2800" dirty="0">
                <a:solidFill>
                  <a:schemeClr val="accent1"/>
                </a:solidFill>
              </a:rPr>
              <a:t>Rooster tot 16.15 uur</a:t>
            </a:r>
          </a:p>
          <a:p>
            <a:r>
              <a:rPr lang="nl-NL" sz="2800" dirty="0">
                <a:solidFill>
                  <a:schemeClr val="accent1"/>
                </a:solidFill>
              </a:rPr>
              <a:t>Absent melden voor 8.30 uur, bijzonder verlof aanvragen bij coördinator. </a:t>
            </a:r>
          </a:p>
          <a:p>
            <a:r>
              <a:rPr lang="nl-NL" sz="2800" dirty="0">
                <a:solidFill>
                  <a:schemeClr val="accent1"/>
                </a:solidFill>
              </a:rPr>
              <a:t>Gebruik mobieltjes</a:t>
            </a:r>
          </a:p>
          <a:p>
            <a:r>
              <a:rPr lang="nl-NL" sz="2800" dirty="0">
                <a:solidFill>
                  <a:schemeClr val="accent1"/>
                </a:solidFill>
              </a:rPr>
              <a:t>Stipuren</a:t>
            </a:r>
          </a:p>
          <a:p>
            <a:endParaRPr lang="nl-NL" sz="2800" dirty="0">
              <a:solidFill>
                <a:schemeClr val="accent1"/>
              </a:solidFill>
            </a:endParaRPr>
          </a:p>
        </p:txBody>
      </p:sp>
      <p:pic>
        <p:nvPicPr>
          <p:cNvPr id="4" name="Afbeelding 3" descr="F:\NAAMSWIJZIGING 2017 okt\Jordan-MLU-logo-RGB.png">
            <a:extLst>
              <a:ext uri="{FF2B5EF4-FFF2-40B4-BE49-F238E27FC236}">
                <a16:creationId xmlns:a16="http://schemas.microsoft.com/office/drawing/2014/main" id="{85A9C313-094A-4003-901F-BC5F703D39F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408" y="5252874"/>
            <a:ext cx="3386455" cy="942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6994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B40BA0-9117-4132-9F1C-54444E1B2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13" y="1206793"/>
            <a:ext cx="8229600" cy="1143000"/>
          </a:xfrm>
        </p:spPr>
        <p:txBody>
          <a:bodyPr/>
          <a:lstStyle/>
          <a:p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Onderbouwfeest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1A4F7B-4C4C-47AA-8EC7-11D83E20E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855" y="2780932"/>
            <a:ext cx="8229600" cy="18288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nl-NL" sz="6000" dirty="0">
                <a:solidFill>
                  <a:schemeClr val="accent1"/>
                </a:solidFill>
              </a:rPr>
              <a:t>Vrijdag 29 september</a:t>
            </a:r>
          </a:p>
          <a:p>
            <a:pPr marL="0" indent="0" algn="ctr">
              <a:buNone/>
            </a:pPr>
            <a:r>
              <a:rPr lang="nl-NL" sz="2600" dirty="0">
                <a:solidFill>
                  <a:schemeClr val="accent1"/>
                </a:solidFill>
              </a:rPr>
              <a:t>(Onder voorbehoud van eventuele coronamaatregelen)</a:t>
            </a:r>
          </a:p>
          <a:p>
            <a:pPr marL="0" indent="0" algn="ctr">
              <a:buNone/>
            </a:pPr>
            <a:r>
              <a:rPr lang="nl-NL" sz="2600" dirty="0">
                <a:solidFill>
                  <a:schemeClr val="accent1"/>
                </a:solidFill>
              </a:rPr>
              <a:t>Van 20.00-23.30 uur</a:t>
            </a:r>
          </a:p>
          <a:p>
            <a:pPr marL="0" indent="0" algn="ctr">
              <a:buNone/>
            </a:pPr>
            <a:endParaRPr lang="nl-NL" sz="26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nl-NL" sz="2000" dirty="0">
                <a:solidFill>
                  <a:schemeClr val="accent1"/>
                </a:solidFill>
              </a:rPr>
              <a:t>1</a:t>
            </a:r>
            <a:r>
              <a:rPr lang="nl-NL" sz="2000" baseline="30000" dirty="0">
                <a:solidFill>
                  <a:schemeClr val="accent1"/>
                </a:solidFill>
              </a:rPr>
              <a:t>ste</a:t>
            </a:r>
            <a:r>
              <a:rPr lang="nl-NL" sz="2000" dirty="0">
                <a:solidFill>
                  <a:schemeClr val="accent1"/>
                </a:solidFill>
              </a:rPr>
              <a:t> en 2</a:t>
            </a:r>
            <a:r>
              <a:rPr lang="nl-NL" sz="2000" baseline="30000" dirty="0">
                <a:solidFill>
                  <a:schemeClr val="accent1"/>
                </a:solidFill>
              </a:rPr>
              <a:t>de</a:t>
            </a:r>
            <a:r>
              <a:rPr lang="nl-NL" sz="2000" dirty="0">
                <a:solidFill>
                  <a:schemeClr val="accent1"/>
                </a:solidFill>
              </a:rPr>
              <a:t> klas</a:t>
            </a:r>
          </a:p>
          <a:p>
            <a:pPr marL="0" indent="0" algn="ctr">
              <a:buNone/>
            </a:pPr>
            <a:r>
              <a:rPr lang="nl-NL" sz="2000" dirty="0">
                <a:solidFill>
                  <a:schemeClr val="accent1"/>
                </a:solidFill>
              </a:rPr>
              <a:t>Geen introducees</a:t>
            </a:r>
          </a:p>
          <a:p>
            <a:pPr marL="0" indent="0" algn="ctr">
              <a:buNone/>
            </a:pPr>
            <a:endParaRPr lang="nl-NL" sz="2000" dirty="0">
              <a:solidFill>
                <a:schemeClr val="accent1"/>
              </a:solidFill>
            </a:endParaRPr>
          </a:p>
        </p:txBody>
      </p:sp>
      <p:pic>
        <p:nvPicPr>
          <p:cNvPr id="4" name="Afbeelding 3" descr="F:\NAAMSWIJZIGING 2017 okt\Jordan-MLU-logo-RGB.png">
            <a:extLst>
              <a:ext uri="{FF2B5EF4-FFF2-40B4-BE49-F238E27FC236}">
                <a16:creationId xmlns:a16="http://schemas.microsoft.com/office/drawing/2014/main" id="{EAA8F446-E6C8-46E6-9E18-5F07A4698D2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545" y="5724361"/>
            <a:ext cx="3386455" cy="942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889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>
            <a:extLst>
              <a:ext uri="{FF2B5EF4-FFF2-40B4-BE49-F238E27FC236}">
                <a16:creationId xmlns:a16="http://schemas.microsoft.com/office/drawing/2014/main" id="{371B53FA-DA2F-49F0-9FDF-A8AFDEC89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709793"/>
            <a:ext cx="7772400" cy="1150938"/>
          </a:xfrm>
        </p:spPr>
        <p:txBody>
          <a:bodyPr/>
          <a:lstStyle/>
          <a:p>
            <a:pPr algn="l" eaLnBrk="1" hangingPunct="1"/>
            <a:r>
              <a:rPr lang="nl-NL" altLang="nl-NL" dirty="0">
                <a:solidFill>
                  <a:schemeClr val="accent6">
                    <a:lumMod val="75000"/>
                  </a:schemeClr>
                </a:solidFill>
              </a:rPr>
              <a:t>Contactouders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CADC5D-770B-401B-BB19-02AC185B2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2207070"/>
            <a:ext cx="7200900" cy="3001962"/>
          </a:xfrm>
        </p:spPr>
        <p:txBody>
          <a:bodyPr rtlCol="0">
            <a:normAutofit/>
          </a:bodyPr>
          <a:lstStyle/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1"/>
                </a:solidFill>
              </a:rPr>
              <a:t>Twee </a:t>
            </a:r>
            <a:r>
              <a:rPr lang="en-US" sz="2800" dirty="0" err="1">
                <a:solidFill>
                  <a:schemeClr val="accent1"/>
                </a:solidFill>
              </a:rPr>
              <a:t>contactouders</a:t>
            </a:r>
            <a:r>
              <a:rPr lang="en-US" sz="2800" dirty="0">
                <a:solidFill>
                  <a:schemeClr val="accent1"/>
                </a:solidFill>
              </a:rPr>
              <a:t> per </a:t>
            </a:r>
            <a:r>
              <a:rPr lang="en-US" sz="2800" dirty="0" err="1">
                <a:solidFill>
                  <a:schemeClr val="accent1"/>
                </a:solidFill>
              </a:rPr>
              <a:t>klas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1"/>
                </a:solidFill>
              </a:rPr>
              <a:t>Komen </a:t>
            </a:r>
            <a:r>
              <a:rPr lang="en-US" sz="2800" dirty="0" err="1">
                <a:solidFill>
                  <a:schemeClr val="accent1"/>
                </a:solidFill>
              </a:rPr>
              <a:t>paar</a:t>
            </a:r>
            <a:r>
              <a:rPr lang="en-US" sz="2800" dirty="0">
                <a:solidFill>
                  <a:schemeClr val="accent1"/>
                </a:solidFill>
              </a:rPr>
              <a:t> 4x per </a:t>
            </a:r>
            <a:r>
              <a:rPr lang="en-US" sz="2800" dirty="0" err="1">
                <a:solidFill>
                  <a:schemeClr val="accent1"/>
                </a:solidFill>
              </a:rPr>
              <a:t>jaar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bijeen</a:t>
            </a:r>
            <a:r>
              <a:rPr lang="nl-NL" sz="2800" dirty="0">
                <a:solidFill>
                  <a:schemeClr val="accent1"/>
                </a:solidFill>
              </a:rPr>
              <a:t> met SL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solidFill>
                  <a:schemeClr val="accent1"/>
                </a:solidFill>
              </a:rPr>
              <a:t>Zijn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betrokken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bij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nieuwe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ontwikkelingen</a:t>
            </a:r>
            <a:endParaRPr lang="en-US" sz="2800" dirty="0">
              <a:solidFill>
                <a:schemeClr val="accent1"/>
              </a:solidFill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solidFill>
                  <a:schemeClr val="accent1"/>
                </a:solidFill>
              </a:rPr>
              <a:t>Communiceren</a:t>
            </a:r>
            <a:r>
              <a:rPr lang="en-US" sz="2800" dirty="0">
                <a:solidFill>
                  <a:schemeClr val="accent1"/>
                </a:solidFill>
              </a:rPr>
              <a:t> met SL </a:t>
            </a:r>
            <a:r>
              <a:rPr lang="en-US" sz="2800" dirty="0" err="1">
                <a:solidFill>
                  <a:schemeClr val="accent1"/>
                </a:solidFill>
              </a:rPr>
              <a:t>en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ouders</a:t>
            </a:r>
            <a:endParaRPr lang="en-US" sz="28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nl-NL" sz="2800" b="1" dirty="0"/>
          </a:p>
        </p:txBody>
      </p:sp>
      <p:pic>
        <p:nvPicPr>
          <p:cNvPr id="7" name="Afbeelding 6" descr="F:\NAAMSWIJZIGING 2017 okt\Jordan-MLU-logo-RGB.png">
            <a:extLst>
              <a:ext uri="{FF2B5EF4-FFF2-40B4-BE49-F238E27FC236}">
                <a16:creationId xmlns:a16="http://schemas.microsoft.com/office/drawing/2014/main" id="{2384A5AA-D434-48CD-8C46-C7203FABE5E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437" y="5786506"/>
            <a:ext cx="3386455" cy="94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9EA352-DD56-4ADE-8BB6-224496811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5119"/>
            <a:ext cx="8229600" cy="3835154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Nog vragen?</a:t>
            </a:r>
            <a:br>
              <a:rPr lang="nl-NL" dirty="0">
                <a:solidFill>
                  <a:schemeClr val="accent1"/>
                </a:solidFill>
              </a:rPr>
            </a:br>
            <a:br>
              <a:rPr lang="nl-NL" dirty="0">
                <a:solidFill>
                  <a:schemeClr val="accent1"/>
                </a:solidFill>
              </a:rPr>
            </a:br>
            <a:br>
              <a:rPr lang="nl-NL" dirty="0">
                <a:solidFill>
                  <a:schemeClr val="accent1"/>
                </a:solidFill>
              </a:rPr>
            </a:br>
            <a:endParaRPr lang="nl-NL" dirty="0">
              <a:solidFill>
                <a:schemeClr val="accent1"/>
              </a:solidFill>
            </a:endParaRPr>
          </a:p>
        </p:txBody>
      </p:sp>
      <p:pic>
        <p:nvPicPr>
          <p:cNvPr id="3" name="Afbeelding 2" descr="F:\NAAMSWIJZIGING 2017 okt\Jordan-MLU-logo-RGB.png">
            <a:extLst>
              <a:ext uri="{FF2B5EF4-FFF2-40B4-BE49-F238E27FC236}">
                <a16:creationId xmlns:a16="http://schemas.microsoft.com/office/drawing/2014/main" id="{A149F0E2-A2BE-4DA1-82D4-9424834C51D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926" y="5669071"/>
            <a:ext cx="3386455" cy="942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6560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579</Words>
  <Application>Microsoft Office PowerPoint</Application>
  <PresentationFormat>Diavoorstelling (4:3)</PresentationFormat>
  <Paragraphs>106</Paragraphs>
  <Slides>21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Office-thema</vt:lpstr>
      <vt:lpstr>Document</vt:lpstr>
      <vt:lpstr>Welkom,  ouders van brugklassers!</vt:lpstr>
      <vt:lpstr>Agenda</vt:lpstr>
      <vt:lpstr> Deel I Algemene introductie</vt:lpstr>
      <vt:lpstr>De mentor</vt:lpstr>
      <vt:lpstr>Wat kunnen ouders doen? In het begin: orde aanbrengen (tas, kamer, planning) - Helpen bij lezen van studiewijzers en planningsboekje - Controleren of planning van de dag haalbaar lijkt - Eens in paar weken kijken naar de vorderingen in Magister (vooral aan het einde van een pensum) - Pensumboekje bekijken aan het einde van het pensum - Vragen of zoon/dochter hulp wil bij bijvoorbeeld overhoren van het geleerde werk. - Helpen bij het lezen van een boekje bij EN/FA - Samen puzzelen op opdrachten van een vak dat minder makkelijk gaat - Soms vragen of er thuis nog werk gedaan kan worden (voor school)</vt:lpstr>
      <vt:lpstr>Praktische info</vt:lpstr>
      <vt:lpstr>Onderbouwfeest</vt:lpstr>
      <vt:lpstr>Contactouders</vt:lpstr>
      <vt:lpstr>Nog vragen?   </vt:lpstr>
      <vt:lpstr>Deel II Planning  Pensumboekje Planningsboekje Studiewijzer Verslag Jaarindeling </vt:lpstr>
      <vt:lpstr>Het pensumboekje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Jaarindeling</vt:lpstr>
      <vt:lpstr>Nog vragen?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 Ouders van de brugklas</dc:title>
  <dc:creator>Nathalie Van den Akker</dc:creator>
  <cp:lastModifiedBy>Paul Kelsma</cp:lastModifiedBy>
  <cp:revision>96</cp:revision>
  <dcterms:created xsi:type="dcterms:W3CDTF">2015-09-17T13:41:41Z</dcterms:created>
  <dcterms:modified xsi:type="dcterms:W3CDTF">2023-09-11T08:21:17Z</dcterms:modified>
</cp:coreProperties>
</file>