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8" r:id="rId3"/>
    <p:sldId id="259" r:id="rId4"/>
    <p:sldId id="257" r:id="rId5"/>
    <p:sldId id="260" r:id="rId6"/>
    <p:sldId id="261" r:id="rId7"/>
    <p:sldId id="262" r:id="rId8"/>
    <p:sldId id="264" r:id="rId9"/>
    <p:sldId id="263" r:id="rId10"/>
    <p:sldId id="267" r:id="rId11"/>
    <p:sldId id="265" r:id="rId12"/>
    <p:sldId id="266"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4" autoAdjust="0"/>
    <p:restoredTop sz="94660"/>
  </p:normalViewPr>
  <p:slideViewPr>
    <p:cSldViewPr snapToGrid="0">
      <p:cViewPr varScale="1">
        <p:scale>
          <a:sx n="86" d="100"/>
          <a:sy n="86" d="100"/>
        </p:scale>
        <p:origin x="33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nl-NL"/>
              <a:t>Klik om stijl te bewerken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nl-NL"/>
              <a:t>Klik om stijl te bewerken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3/7/2024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3/7/2024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3/7/2024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3/7/2024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3/7/2024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 om stijl te bewerken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DA16AA21-1863-4931-97CB-99D0A168701B}" type="datetimeFigureOut">
              <a:rPr lang="en-US" dirty="0"/>
              <a:t>3/7/2024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 om stijl te bewerken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3772C379-9A7C-4C87-A116-CBE9F58B04C5}" type="datetimeFigureOut">
              <a:rPr lang="en-US" dirty="0"/>
              <a:t>3/7/2024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3/7/2024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1CEAC6-279C-4B95-9A9E-A7DAD902850C}"/>
              </a:ext>
            </a:extLst>
          </p:cNvPr>
          <p:cNvSpPr>
            <a:spLocks noGrp="1"/>
          </p:cNvSpPr>
          <p:nvPr>
            <p:ph type="ctrTitle"/>
          </p:nvPr>
        </p:nvSpPr>
        <p:spPr/>
        <p:txBody>
          <a:bodyPr/>
          <a:lstStyle/>
          <a:p>
            <a:r>
              <a:rPr lang="nl-NL" dirty="0"/>
              <a:t>Groepsouderavond 5v</a:t>
            </a:r>
            <a:br>
              <a:rPr lang="nl-NL" dirty="0"/>
            </a:br>
            <a:r>
              <a:rPr lang="nl-NL" sz="6000" dirty="0"/>
              <a:t>7 maart 2024</a:t>
            </a:r>
            <a:endParaRPr lang="nl-NL" dirty="0"/>
          </a:p>
        </p:txBody>
      </p:sp>
      <p:sp>
        <p:nvSpPr>
          <p:cNvPr id="3" name="Ondertitel 2">
            <a:extLst>
              <a:ext uri="{FF2B5EF4-FFF2-40B4-BE49-F238E27FC236}">
                <a16:creationId xmlns:a16="http://schemas.microsoft.com/office/drawing/2014/main" id="{26DA3657-2922-4637-A906-0E0C47515AEF}"/>
              </a:ext>
            </a:extLst>
          </p:cNvPr>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2862201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BC187-1571-4C44-A5A8-49B740C87681}"/>
              </a:ext>
            </a:extLst>
          </p:cNvPr>
          <p:cNvSpPr>
            <a:spLocks noGrp="1"/>
          </p:cNvSpPr>
          <p:nvPr>
            <p:ph type="title"/>
          </p:nvPr>
        </p:nvSpPr>
        <p:spPr/>
        <p:txBody>
          <a:bodyPr/>
          <a:lstStyle/>
          <a:p>
            <a:r>
              <a:rPr lang="nl-NL" dirty="0"/>
              <a:t>Behalve tentamens en </a:t>
            </a:r>
            <a:r>
              <a:rPr lang="nl-NL" dirty="0" err="1"/>
              <a:t>PO’s</a:t>
            </a:r>
            <a:endParaRPr lang="nl-NL" dirty="0"/>
          </a:p>
        </p:txBody>
      </p:sp>
      <p:sp>
        <p:nvSpPr>
          <p:cNvPr id="3" name="Tijdelijke aanduiding voor inhoud 2">
            <a:extLst>
              <a:ext uri="{FF2B5EF4-FFF2-40B4-BE49-F238E27FC236}">
                <a16:creationId xmlns:a16="http://schemas.microsoft.com/office/drawing/2014/main" id="{8A2F21AC-2DA1-4318-859F-18BE3225C1A5}"/>
              </a:ext>
            </a:extLst>
          </p:cNvPr>
          <p:cNvSpPr>
            <a:spLocks noGrp="1"/>
          </p:cNvSpPr>
          <p:nvPr>
            <p:ph idx="1"/>
          </p:nvPr>
        </p:nvSpPr>
        <p:spPr>
          <a:xfrm>
            <a:off x="1069848" y="1787857"/>
            <a:ext cx="10058400" cy="4763068"/>
          </a:xfrm>
        </p:spPr>
        <p:txBody>
          <a:bodyPr>
            <a:normAutofit/>
          </a:bodyPr>
          <a:lstStyle/>
          <a:p>
            <a:r>
              <a:rPr lang="nl-NL" sz="3200" dirty="0"/>
              <a:t>Zijn er ook nog zogenaamde handelingsdelen, dat zijn onderdelen die moeten worden afgerond/gedaan, maar waar geen cijfer voor wordt gegeven. </a:t>
            </a:r>
          </a:p>
          <a:p>
            <a:r>
              <a:rPr lang="nl-NL" sz="3200" dirty="0"/>
              <a:t>In 5v: LOB</a:t>
            </a:r>
          </a:p>
          <a:p>
            <a:r>
              <a:rPr lang="nl-NL" sz="3200" dirty="0"/>
              <a:t>Als dat niet wordt gedaan voor de deadline, wordt een herkansing afgenomen!</a:t>
            </a:r>
          </a:p>
          <a:p>
            <a:endParaRPr lang="nl-NL" sz="3200" dirty="0"/>
          </a:p>
          <a:p>
            <a:r>
              <a:rPr lang="nl-NL" sz="3200" dirty="0"/>
              <a:t>In 5v twee herkansingen; één per vak.</a:t>
            </a:r>
          </a:p>
          <a:p>
            <a:endParaRPr lang="nl-NL" sz="2800" dirty="0"/>
          </a:p>
        </p:txBody>
      </p:sp>
    </p:spTree>
    <p:extLst>
      <p:ext uri="{BB962C8B-B14F-4D97-AF65-F5344CB8AC3E}">
        <p14:creationId xmlns:p14="http://schemas.microsoft.com/office/powerpoint/2010/main" val="225194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67032D-7945-4B2E-815F-C6E3833EC8AC}"/>
              </a:ext>
            </a:extLst>
          </p:cNvPr>
          <p:cNvSpPr>
            <a:spLocks noGrp="1"/>
          </p:cNvSpPr>
          <p:nvPr>
            <p:ph type="title"/>
          </p:nvPr>
        </p:nvSpPr>
        <p:spPr/>
        <p:txBody>
          <a:bodyPr/>
          <a:lstStyle/>
          <a:p>
            <a:r>
              <a:rPr lang="nl-NL" dirty="0"/>
              <a:t>Hoe ziet het jaar eruit?</a:t>
            </a:r>
          </a:p>
        </p:txBody>
      </p:sp>
      <p:pic>
        <p:nvPicPr>
          <p:cNvPr id="4" name="Tijdelijke aanduiding voor inhoud 3">
            <a:extLst>
              <a:ext uri="{FF2B5EF4-FFF2-40B4-BE49-F238E27FC236}">
                <a16:creationId xmlns:a16="http://schemas.microsoft.com/office/drawing/2014/main" id="{F2BA3AF2-9F0C-49E4-A549-C5916ED57287}"/>
              </a:ext>
            </a:extLst>
          </p:cNvPr>
          <p:cNvPicPr>
            <a:picLocks noGrp="1" noChangeAspect="1"/>
          </p:cNvPicPr>
          <p:nvPr>
            <p:ph idx="1"/>
          </p:nvPr>
        </p:nvPicPr>
        <p:blipFill>
          <a:blip r:embed="rId2"/>
          <a:stretch>
            <a:fillRect/>
          </a:stretch>
        </p:blipFill>
        <p:spPr>
          <a:xfrm>
            <a:off x="559779" y="1651379"/>
            <a:ext cx="10058400" cy="4368022"/>
          </a:xfrm>
          <a:prstGeom prst="rect">
            <a:avLst/>
          </a:prstGeom>
        </p:spPr>
      </p:pic>
    </p:spTree>
    <p:extLst>
      <p:ext uri="{BB962C8B-B14F-4D97-AF65-F5344CB8AC3E}">
        <p14:creationId xmlns:p14="http://schemas.microsoft.com/office/powerpoint/2010/main" val="2888711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F3F480-08AB-4A2C-8AC0-C7046E401303}"/>
              </a:ext>
            </a:extLst>
          </p:cNvPr>
          <p:cNvSpPr>
            <a:spLocks noGrp="1"/>
          </p:cNvSpPr>
          <p:nvPr>
            <p:ph type="title"/>
          </p:nvPr>
        </p:nvSpPr>
        <p:spPr/>
        <p:txBody>
          <a:bodyPr/>
          <a:lstStyle/>
          <a:p>
            <a:r>
              <a:rPr lang="nl-NL" dirty="0"/>
              <a:t>Belangrijk</a:t>
            </a:r>
          </a:p>
        </p:txBody>
      </p:sp>
      <p:pic>
        <p:nvPicPr>
          <p:cNvPr id="4" name="Tijdelijke aanduiding voor inhoud 3">
            <a:extLst>
              <a:ext uri="{FF2B5EF4-FFF2-40B4-BE49-F238E27FC236}">
                <a16:creationId xmlns:a16="http://schemas.microsoft.com/office/drawing/2014/main" id="{1E74CDAB-5E5B-41E0-A41D-1F28A04359F3}"/>
              </a:ext>
            </a:extLst>
          </p:cNvPr>
          <p:cNvPicPr>
            <a:picLocks noGrp="1" noChangeAspect="1"/>
          </p:cNvPicPr>
          <p:nvPr>
            <p:ph idx="1"/>
          </p:nvPr>
        </p:nvPicPr>
        <p:blipFill>
          <a:blip r:embed="rId2"/>
          <a:stretch>
            <a:fillRect/>
          </a:stretch>
        </p:blipFill>
        <p:spPr>
          <a:xfrm>
            <a:off x="682388" y="2233976"/>
            <a:ext cx="11044641" cy="3347957"/>
          </a:xfrm>
          <a:prstGeom prst="rect">
            <a:avLst/>
          </a:prstGeom>
        </p:spPr>
      </p:pic>
    </p:spTree>
    <p:extLst>
      <p:ext uri="{BB962C8B-B14F-4D97-AF65-F5344CB8AC3E}">
        <p14:creationId xmlns:p14="http://schemas.microsoft.com/office/powerpoint/2010/main" val="1497324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41079B-8AB7-4679-95D1-C67B74DC13DD}"/>
              </a:ext>
            </a:extLst>
          </p:cNvPr>
          <p:cNvSpPr>
            <a:spLocks noGrp="1"/>
          </p:cNvSpPr>
          <p:nvPr>
            <p:ph type="title"/>
          </p:nvPr>
        </p:nvSpPr>
        <p:spPr/>
        <p:txBody>
          <a:bodyPr/>
          <a:lstStyle/>
          <a:p>
            <a:r>
              <a:rPr lang="nl-NL" dirty="0"/>
              <a:t>telefoonbeleid</a:t>
            </a:r>
          </a:p>
        </p:txBody>
      </p:sp>
      <p:sp>
        <p:nvSpPr>
          <p:cNvPr id="3" name="Tijdelijke aanduiding voor inhoud 2">
            <a:extLst>
              <a:ext uri="{FF2B5EF4-FFF2-40B4-BE49-F238E27FC236}">
                <a16:creationId xmlns:a16="http://schemas.microsoft.com/office/drawing/2014/main" id="{43533252-7985-420C-B0BB-6D42B30C1B68}"/>
              </a:ext>
            </a:extLst>
          </p:cNvPr>
          <p:cNvSpPr>
            <a:spLocks noGrp="1"/>
          </p:cNvSpPr>
          <p:nvPr>
            <p:ph idx="1"/>
          </p:nvPr>
        </p:nvSpPr>
        <p:spPr/>
        <p:txBody>
          <a:bodyPr>
            <a:normAutofit/>
          </a:bodyPr>
          <a:lstStyle/>
          <a:p>
            <a:r>
              <a:rPr lang="nl-NL" sz="3200" dirty="0"/>
              <a:t>Telefoons gaan in de (telefoon)tas;</a:t>
            </a:r>
          </a:p>
          <a:p>
            <a:r>
              <a:rPr lang="nl-NL" sz="3200" dirty="0"/>
              <a:t>Alleen met toestemming van de docent mag een telefoon gebruikt worden voor schoolse zaken.</a:t>
            </a:r>
          </a:p>
          <a:p>
            <a:endParaRPr lang="nl-NL" sz="3200" dirty="0"/>
          </a:p>
          <a:p>
            <a:r>
              <a:rPr lang="nl-NL" sz="3200" dirty="0"/>
              <a:t>Hoe is het telefoonbeleid thuis?</a:t>
            </a:r>
          </a:p>
        </p:txBody>
      </p:sp>
    </p:spTree>
    <p:extLst>
      <p:ext uri="{BB962C8B-B14F-4D97-AF65-F5344CB8AC3E}">
        <p14:creationId xmlns:p14="http://schemas.microsoft.com/office/powerpoint/2010/main" val="1873179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23EFC2-0C02-4022-9B11-D050C950D85B}"/>
              </a:ext>
            </a:extLst>
          </p:cNvPr>
          <p:cNvSpPr>
            <a:spLocks noGrp="1"/>
          </p:cNvSpPr>
          <p:nvPr>
            <p:ph type="title"/>
          </p:nvPr>
        </p:nvSpPr>
        <p:spPr/>
        <p:txBody>
          <a:bodyPr/>
          <a:lstStyle/>
          <a:p>
            <a:r>
              <a:rPr lang="nl-NL" dirty="0"/>
              <a:t>Kleine noodkreet</a:t>
            </a:r>
          </a:p>
        </p:txBody>
      </p:sp>
      <p:sp>
        <p:nvSpPr>
          <p:cNvPr id="3" name="Tijdelijke aanduiding voor inhoud 2">
            <a:extLst>
              <a:ext uri="{FF2B5EF4-FFF2-40B4-BE49-F238E27FC236}">
                <a16:creationId xmlns:a16="http://schemas.microsoft.com/office/drawing/2014/main" id="{CC011588-D4AC-41E6-A1F9-F97087709222}"/>
              </a:ext>
            </a:extLst>
          </p:cNvPr>
          <p:cNvSpPr>
            <a:spLocks noGrp="1"/>
          </p:cNvSpPr>
          <p:nvPr>
            <p:ph idx="1"/>
          </p:nvPr>
        </p:nvSpPr>
        <p:spPr/>
        <p:txBody>
          <a:bodyPr>
            <a:normAutofit/>
          </a:bodyPr>
          <a:lstStyle/>
          <a:p>
            <a:r>
              <a:rPr lang="nl-NL" sz="3200" dirty="0"/>
              <a:t>Probeer uw kind aan het lezen te krijgen/houden! </a:t>
            </a:r>
          </a:p>
          <a:p>
            <a:endParaRPr lang="nl-NL" sz="3200" dirty="0"/>
          </a:p>
          <a:p>
            <a:pPr marL="0" indent="0">
              <a:buNone/>
            </a:pPr>
            <a:r>
              <a:rPr lang="nl-NL" sz="3200" dirty="0"/>
              <a:t>De leesvaardigheid én schrijfvaardigheid lijdt onder de verminderde leesactiviteiten van de leerlingen (en we kunnen niet steeds lezen in de les…)</a:t>
            </a:r>
          </a:p>
        </p:txBody>
      </p:sp>
    </p:spTree>
    <p:extLst>
      <p:ext uri="{BB962C8B-B14F-4D97-AF65-F5344CB8AC3E}">
        <p14:creationId xmlns:p14="http://schemas.microsoft.com/office/powerpoint/2010/main" val="239059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00A606-0BED-4343-AE31-67C4F68EE833}"/>
              </a:ext>
            </a:extLst>
          </p:cNvPr>
          <p:cNvSpPr>
            <a:spLocks noGrp="1"/>
          </p:cNvSpPr>
          <p:nvPr>
            <p:ph type="title"/>
          </p:nvPr>
        </p:nvSpPr>
        <p:spPr/>
        <p:txBody>
          <a:bodyPr/>
          <a:lstStyle/>
          <a:p>
            <a:r>
              <a:rPr lang="nl-NL" dirty="0"/>
              <a:t>Ten slotte</a:t>
            </a:r>
          </a:p>
        </p:txBody>
      </p:sp>
      <p:sp>
        <p:nvSpPr>
          <p:cNvPr id="3" name="Tijdelijke aanduiding voor inhoud 2">
            <a:extLst>
              <a:ext uri="{FF2B5EF4-FFF2-40B4-BE49-F238E27FC236}">
                <a16:creationId xmlns:a16="http://schemas.microsoft.com/office/drawing/2014/main" id="{13A2FBC8-7C21-4C58-A6A2-F63919A08309}"/>
              </a:ext>
            </a:extLst>
          </p:cNvPr>
          <p:cNvSpPr>
            <a:spLocks noGrp="1"/>
          </p:cNvSpPr>
          <p:nvPr>
            <p:ph idx="1"/>
          </p:nvPr>
        </p:nvSpPr>
        <p:spPr/>
        <p:txBody>
          <a:bodyPr>
            <a:normAutofit/>
          </a:bodyPr>
          <a:lstStyle/>
          <a:p>
            <a:endParaRPr lang="nl-NL" sz="3600" dirty="0"/>
          </a:p>
          <a:p>
            <a:r>
              <a:rPr lang="nl-NL" sz="3600" dirty="0"/>
              <a:t>Zijn er nog vragen?</a:t>
            </a:r>
          </a:p>
        </p:txBody>
      </p:sp>
    </p:spTree>
    <p:extLst>
      <p:ext uri="{BB962C8B-B14F-4D97-AF65-F5344CB8AC3E}">
        <p14:creationId xmlns:p14="http://schemas.microsoft.com/office/powerpoint/2010/main" val="1755228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0324DA-FE70-42F9-B6E5-9D40E44D25F1}"/>
              </a:ext>
            </a:extLst>
          </p:cNvPr>
          <p:cNvSpPr>
            <a:spLocks noGrp="1"/>
          </p:cNvSpPr>
          <p:nvPr>
            <p:ph type="title"/>
          </p:nvPr>
        </p:nvSpPr>
        <p:spPr/>
        <p:txBody>
          <a:bodyPr/>
          <a:lstStyle/>
          <a:p>
            <a:r>
              <a:rPr lang="nl-NL" dirty="0"/>
              <a:t>Welkom!</a:t>
            </a:r>
          </a:p>
        </p:txBody>
      </p:sp>
      <p:sp>
        <p:nvSpPr>
          <p:cNvPr id="3" name="Tijdelijke aanduiding voor inhoud 2">
            <a:extLst>
              <a:ext uri="{FF2B5EF4-FFF2-40B4-BE49-F238E27FC236}">
                <a16:creationId xmlns:a16="http://schemas.microsoft.com/office/drawing/2014/main" id="{E14178C4-D093-4230-B6A9-3CDCC7D8B03D}"/>
              </a:ext>
            </a:extLst>
          </p:cNvPr>
          <p:cNvSpPr>
            <a:spLocks noGrp="1"/>
          </p:cNvSpPr>
          <p:nvPr>
            <p:ph idx="1"/>
          </p:nvPr>
        </p:nvSpPr>
        <p:spPr/>
        <p:txBody>
          <a:bodyPr>
            <a:normAutofit/>
          </a:bodyPr>
          <a:lstStyle/>
          <a:p>
            <a:r>
              <a:rPr lang="nl-NL" sz="4000" dirty="0"/>
              <a:t>Sandra Kiela: coördinator 5v en 6v</a:t>
            </a:r>
          </a:p>
          <a:p>
            <a:r>
              <a:rPr lang="nl-NL" sz="4000" dirty="0"/>
              <a:t>Paul </a:t>
            </a:r>
            <a:r>
              <a:rPr lang="nl-NL" sz="4000" dirty="0" err="1"/>
              <a:t>Kelsma</a:t>
            </a:r>
            <a:r>
              <a:rPr lang="nl-NL" sz="4000" dirty="0"/>
              <a:t>: teamleider 5v en 6v</a:t>
            </a:r>
          </a:p>
        </p:txBody>
      </p:sp>
    </p:spTree>
    <p:extLst>
      <p:ext uri="{BB962C8B-B14F-4D97-AF65-F5344CB8AC3E}">
        <p14:creationId xmlns:p14="http://schemas.microsoft.com/office/powerpoint/2010/main" val="243816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86181C-E7F0-4B46-BB58-9E3C611E5154}"/>
              </a:ext>
            </a:extLst>
          </p:cNvPr>
          <p:cNvSpPr>
            <a:spLocks noGrp="1"/>
          </p:cNvSpPr>
          <p:nvPr>
            <p:ph type="title"/>
          </p:nvPr>
        </p:nvSpPr>
        <p:spPr/>
        <p:txBody>
          <a:bodyPr/>
          <a:lstStyle/>
          <a:p>
            <a:r>
              <a:rPr lang="nl-NL" dirty="0"/>
              <a:t>Inventarisatie</a:t>
            </a:r>
          </a:p>
        </p:txBody>
      </p:sp>
      <p:sp>
        <p:nvSpPr>
          <p:cNvPr id="3" name="Tijdelijke aanduiding voor inhoud 2">
            <a:extLst>
              <a:ext uri="{FF2B5EF4-FFF2-40B4-BE49-F238E27FC236}">
                <a16:creationId xmlns:a16="http://schemas.microsoft.com/office/drawing/2014/main" id="{DE38A90F-BE17-4572-9D56-8AD28FA7257F}"/>
              </a:ext>
            </a:extLst>
          </p:cNvPr>
          <p:cNvSpPr>
            <a:spLocks noGrp="1"/>
          </p:cNvSpPr>
          <p:nvPr>
            <p:ph idx="1"/>
          </p:nvPr>
        </p:nvSpPr>
        <p:spPr/>
        <p:txBody>
          <a:bodyPr>
            <a:normAutofit/>
          </a:bodyPr>
          <a:lstStyle/>
          <a:p>
            <a:r>
              <a:rPr lang="nl-NL" sz="4400" dirty="0"/>
              <a:t>Zijn er vragen binnengekomen?</a:t>
            </a:r>
          </a:p>
        </p:txBody>
      </p:sp>
    </p:spTree>
    <p:extLst>
      <p:ext uri="{BB962C8B-B14F-4D97-AF65-F5344CB8AC3E}">
        <p14:creationId xmlns:p14="http://schemas.microsoft.com/office/powerpoint/2010/main" val="2638758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D0DCBF-2507-4F6B-A51A-525063F8675F}"/>
              </a:ext>
            </a:extLst>
          </p:cNvPr>
          <p:cNvSpPr>
            <a:spLocks noGrp="1"/>
          </p:cNvSpPr>
          <p:nvPr>
            <p:ph type="title"/>
          </p:nvPr>
        </p:nvSpPr>
        <p:spPr/>
        <p:txBody>
          <a:bodyPr/>
          <a:lstStyle/>
          <a:p>
            <a:r>
              <a:rPr lang="nl-NL" dirty="0"/>
              <a:t>Hoe zat het ook al weer met</a:t>
            </a:r>
          </a:p>
        </p:txBody>
      </p:sp>
      <p:sp>
        <p:nvSpPr>
          <p:cNvPr id="3" name="Tijdelijke aanduiding voor inhoud 2">
            <a:extLst>
              <a:ext uri="{FF2B5EF4-FFF2-40B4-BE49-F238E27FC236}">
                <a16:creationId xmlns:a16="http://schemas.microsoft.com/office/drawing/2014/main" id="{11F09BBE-0E48-4558-961D-6A1774A662C9}"/>
              </a:ext>
            </a:extLst>
          </p:cNvPr>
          <p:cNvSpPr>
            <a:spLocks noGrp="1"/>
          </p:cNvSpPr>
          <p:nvPr>
            <p:ph idx="1"/>
          </p:nvPr>
        </p:nvSpPr>
        <p:spPr/>
        <p:txBody>
          <a:bodyPr>
            <a:normAutofit/>
          </a:bodyPr>
          <a:lstStyle/>
          <a:p>
            <a:r>
              <a:rPr lang="nl-NL" sz="4000" dirty="0"/>
              <a:t>Het PTA</a:t>
            </a:r>
          </a:p>
          <a:p>
            <a:r>
              <a:rPr lang="nl-NL" sz="4000" dirty="0"/>
              <a:t>Het examenreglement</a:t>
            </a:r>
          </a:p>
          <a:p>
            <a:r>
              <a:rPr lang="nl-NL" sz="4000" dirty="0"/>
              <a:t>De overgangsnormen</a:t>
            </a:r>
          </a:p>
          <a:p>
            <a:r>
              <a:rPr lang="nl-NL" sz="4000" dirty="0"/>
              <a:t>Hoe ziet het jaar er uit?</a:t>
            </a:r>
          </a:p>
          <a:p>
            <a:r>
              <a:rPr lang="nl-NL" sz="4000" dirty="0"/>
              <a:t>Het telefoonbeleid</a:t>
            </a:r>
          </a:p>
        </p:txBody>
      </p:sp>
    </p:spTree>
    <p:extLst>
      <p:ext uri="{BB962C8B-B14F-4D97-AF65-F5344CB8AC3E}">
        <p14:creationId xmlns:p14="http://schemas.microsoft.com/office/powerpoint/2010/main" val="2510748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A5C6D0-B7C2-400D-BCE7-2BAF8DFA4382}"/>
              </a:ext>
            </a:extLst>
          </p:cNvPr>
          <p:cNvSpPr>
            <a:spLocks noGrp="1"/>
          </p:cNvSpPr>
          <p:nvPr>
            <p:ph type="title"/>
          </p:nvPr>
        </p:nvSpPr>
        <p:spPr/>
        <p:txBody>
          <a:bodyPr/>
          <a:lstStyle/>
          <a:p>
            <a:r>
              <a:rPr lang="nl-NL" dirty="0"/>
              <a:t>PTA</a:t>
            </a:r>
          </a:p>
        </p:txBody>
      </p:sp>
      <p:sp>
        <p:nvSpPr>
          <p:cNvPr id="3" name="Tijdelijke aanduiding voor inhoud 2">
            <a:extLst>
              <a:ext uri="{FF2B5EF4-FFF2-40B4-BE49-F238E27FC236}">
                <a16:creationId xmlns:a16="http://schemas.microsoft.com/office/drawing/2014/main" id="{3EBCF269-E279-40E7-A4A6-5BC0E693C4DC}"/>
              </a:ext>
            </a:extLst>
          </p:cNvPr>
          <p:cNvSpPr>
            <a:spLocks noGrp="1"/>
          </p:cNvSpPr>
          <p:nvPr>
            <p:ph idx="1"/>
          </p:nvPr>
        </p:nvSpPr>
        <p:spPr/>
        <p:txBody>
          <a:bodyPr>
            <a:normAutofit/>
          </a:bodyPr>
          <a:lstStyle/>
          <a:p>
            <a:r>
              <a:rPr lang="nl-NL" sz="4000" dirty="0"/>
              <a:t>Programma van Toetsing en Afsluiting, ofwel: wat moet een leerling allemaal doen in de bovenbouw om het diploma te halen?</a:t>
            </a:r>
          </a:p>
          <a:p>
            <a:r>
              <a:rPr lang="nl-NL" sz="4000" dirty="0"/>
              <a:t>Te vinden op de site onder ‘Jaarlagen 5v’ </a:t>
            </a:r>
            <a:r>
              <a:rPr lang="nl-NL" sz="4000" dirty="0">
                <a:latin typeface="Arial" panose="020B0604020202020204" pitchFamily="34" charset="0"/>
                <a:cs typeface="Arial" panose="020B0604020202020204" pitchFamily="34" charset="0"/>
              </a:rPr>
              <a:t>→ ‘</a:t>
            </a:r>
            <a:r>
              <a:rPr lang="nl-NL" sz="4000" dirty="0">
                <a:cs typeface="Arial" panose="020B0604020202020204" pitchFamily="34" charset="0"/>
              </a:rPr>
              <a:t>relevante downloads’</a:t>
            </a:r>
            <a:endParaRPr lang="nl-NL" sz="4000" dirty="0"/>
          </a:p>
        </p:txBody>
      </p:sp>
    </p:spTree>
    <p:extLst>
      <p:ext uri="{BB962C8B-B14F-4D97-AF65-F5344CB8AC3E}">
        <p14:creationId xmlns:p14="http://schemas.microsoft.com/office/powerpoint/2010/main" val="4218799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363A18-B19E-4624-8636-A6104A60FE90}"/>
              </a:ext>
            </a:extLst>
          </p:cNvPr>
          <p:cNvSpPr>
            <a:spLocks noGrp="1"/>
          </p:cNvSpPr>
          <p:nvPr>
            <p:ph type="title"/>
          </p:nvPr>
        </p:nvSpPr>
        <p:spPr/>
        <p:txBody>
          <a:bodyPr/>
          <a:lstStyle/>
          <a:p>
            <a:r>
              <a:rPr lang="nl-NL" dirty="0"/>
              <a:t>Het examenreglement</a:t>
            </a:r>
          </a:p>
        </p:txBody>
      </p:sp>
      <p:sp>
        <p:nvSpPr>
          <p:cNvPr id="3" name="Tijdelijke aanduiding voor inhoud 2">
            <a:extLst>
              <a:ext uri="{FF2B5EF4-FFF2-40B4-BE49-F238E27FC236}">
                <a16:creationId xmlns:a16="http://schemas.microsoft.com/office/drawing/2014/main" id="{49FD7B40-0D88-49BC-8E3B-8DB611B6612F}"/>
              </a:ext>
            </a:extLst>
          </p:cNvPr>
          <p:cNvSpPr>
            <a:spLocks noGrp="1"/>
          </p:cNvSpPr>
          <p:nvPr>
            <p:ph idx="1"/>
          </p:nvPr>
        </p:nvSpPr>
        <p:spPr>
          <a:xfrm>
            <a:off x="1069848" y="1719618"/>
            <a:ext cx="10058400" cy="5022376"/>
          </a:xfrm>
        </p:spPr>
        <p:txBody>
          <a:bodyPr>
            <a:normAutofit lnSpcReduction="10000"/>
          </a:bodyPr>
          <a:lstStyle/>
          <a:p>
            <a:r>
              <a:rPr lang="nl-NL" sz="3600" dirty="0"/>
              <a:t>Wat zijn de rechten en plichten op onze school, wat betreft de examens?</a:t>
            </a:r>
          </a:p>
          <a:p>
            <a:r>
              <a:rPr lang="nl-NL" sz="3600" dirty="0"/>
              <a:t>Bijvoorbeeld:</a:t>
            </a:r>
          </a:p>
          <a:p>
            <a:r>
              <a:rPr lang="nl-NL" sz="2800" dirty="0"/>
              <a:t>Gedragsregels tijdens het examen, bezwaar maken tegen een beoordeling, bekendmaken van resultaten, maatregelen bij onregelmatigheden, inlevertermijnen en deadlines….</a:t>
            </a:r>
          </a:p>
          <a:p>
            <a:endParaRPr lang="nl-NL" sz="2800" dirty="0"/>
          </a:p>
          <a:p>
            <a:r>
              <a:rPr lang="nl-NL" sz="3600" dirty="0"/>
              <a:t>Ook te vinden op de site, bij jaarlagen 5v, relevante downloads</a:t>
            </a:r>
          </a:p>
          <a:p>
            <a:endParaRPr lang="nl-NL" sz="3600" dirty="0"/>
          </a:p>
        </p:txBody>
      </p:sp>
    </p:spTree>
    <p:extLst>
      <p:ext uri="{BB962C8B-B14F-4D97-AF65-F5344CB8AC3E}">
        <p14:creationId xmlns:p14="http://schemas.microsoft.com/office/powerpoint/2010/main" val="2141869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C3EA7A-26E7-4EEC-9FA5-6461DA113E04}"/>
              </a:ext>
            </a:extLst>
          </p:cNvPr>
          <p:cNvSpPr>
            <a:spLocks noGrp="1"/>
          </p:cNvSpPr>
          <p:nvPr>
            <p:ph type="title"/>
          </p:nvPr>
        </p:nvSpPr>
        <p:spPr/>
        <p:txBody>
          <a:bodyPr/>
          <a:lstStyle/>
          <a:p>
            <a:r>
              <a:rPr lang="nl-NL" dirty="0"/>
              <a:t>De overgangsnormen</a:t>
            </a:r>
          </a:p>
        </p:txBody>
      </p:sp>
      <p:sp>
        <p:nvSpPr>
          <p:cNvPr id="3" name="Tijdelijke aanduiding voor inhoud 2">
            <a:extLst>
              <a:ext uri="{FF2B5EF4-FFF2-40B4-BE49-F238E27FC236}">
                <a16:creationId xmlns:a16="http://schemas.microsoft.com/office/drawing/2014/main" id="{F51E4B5B-E3CF-4AAB-BBC2-64B69C0ED0D6}"/>
              </a:ext>
            </a:extLst>
          </p:cNvPr>
          <p:cNvSpPr>
            <a:spLocks noGrp="1"/>
          </p:cNvSpPr>
          <p:nvPr>
            <p:ph idx="1"/>
          </p:nvPr>
        </p:nvSpPr>
        <p:spPr>
          <a:xfrm>
            <a:off x="1069848" y="1665027"/>
            <a:ext cx="10058400" cy="5036024"/>
          </a:xfrm>
        </p:spPr>
        <p:txBody>
          <a:bodyPr>
            <a:normAutofit fontScale="92500" lnSpcReduction="10000"/>
          </a:bodyPr>
          <a:lstStyle/>
          <a:p>
            <a:r>
              <a:rPr lang="nl-NL" sz="3200" dirty="0"/>
              <a:t>Hoe zat het ook al weer met die prognosecijfers?</a:t>
            </a:r>
          </a:p>
          <a:p>
            <a:pPr marL="0" indent="0">
              <a:buNone/>
            </a:pPr>
            <a:endParaRPr lang="nl-NL" sz="3200" dirty="0"/>
          </a:p>
          <a:p>
            <a:r>
              <a:rPr lang="nl-NL" sz="3200" dirty="0"/>
              <a:t>Slaag/zakregeling: </a:t>
            </a:r>
          </a:p>
          <a:p>
            <a:pPr marL="1714500" lvl="3" indent="-342900">
              <a:lnSpc>
                <a:spcPct val="80000"/>
              </a:lnSpc>
              <a:spcAft>
                <a:spcPts val="0"/>
              </a:spcAft>
              <a:buFont typeface="+mj-lt"/>
              <a:buAutoNum type="arabicPeriod"/>
              <a:defRPr/>
            </a:pPr>
            <a:r>
              <a:rPr lang="nl-NL" altLang="nl-NL" sz="2800" dirty="0">
                <a:solidFill>
                  <a:schemeClr val="tx1">
                    <a:lumMod val="75000"/>
                    <a:lumOff val="25000"/>
                  </a:schemeClr>
                </a:solidFill>
              </a:rPr>
              <a:t>CE-regel: CE gemiddeld 5,5 of hoger;</a:t>
            </a:r>
          </a:p>
          <a:p>
            <a:pPr marL="1714500" lvl="3" indent="-342900">
              <a:lnSpc>
                <a:spcPct val="80000"/>
              </a:lnSpc>
              <a:spcAft>
                <a:spcPts val="0"/>
              </a:spcAft>
              <a:buFont typeface="+mj-lt"/>
              <a:buAutoNum type="arabicPeriod"/>
              <a:defRPr/>
            </a:pPr>
            <a:r>
              <a:rPr lang="nl-NL" altLang="nl-NL" sz="2800" dirty="0">
                <a:solidFill>
                  <a:schemeClr val="tx1">
                    <a:lumMod val="75000"/>
                    <a:lumOff val="25000"/>
                  </a:schemeClr>
                </a:solidFill>
              </a:rPr>
              <a:t>alle eindcijfers 6 of hoger; of 1X 5 en rest 6 of hoger;</a:t>
            </a:r>
          </a:p>
          <a:p>
            <a:pPr marL="932688" lvl="4">
              <a:lnSpc>
                <a:spcPct val="80000"/>
              </a:lnSpc>
              <a:spcAft>
                <a:spcPts val="0"/>
              </a:spcAft>
              <a:buNone/>
              <a:defRPr/>
            </a:pPr>
            <a:r>
              <a:rPr lang="nl-NL" altLang="nl-NL" sz="2800" dirty="0">
                <a:solidFill>
                  <a:schemeClr val="tx1">
                    <a:lumMod val="75000"/>
                    <a:lumOff val="25000"/>
                  </a:schemeClr>
                </a:solidFill>
              </a:rPr>
              <a:t>		1X4, of  2X5, 1X5 en 1X4 voor overige vakken 6 of  	</a:t>
            </a:r>
          </a:p>
          <a:p>
            <a:pPr marL="932688" lvl="4">
              <a:lnSpc>
                <a:spcPct val="80000"/>
              </a:lnSpc>
              <a:spcAft>
                <a:spcPts val="0"/>
              </a:spcAft>
              <a:buNone/>
              <a:defRPr/>
            </a:pPr>
            <a:r>
              <a:rPr lang="nl-NL" altLang="nl-NL" sz="2800" dirty="0">
                <a:solidFill>
                  <a:schemeClr val="tx1">
                    <a:lumMod val="75000"/>
                    <a:lumOff val="25000"/>
                  </a:schemeClr>
                </a:solidFill>
              </a:rPr>
              <a:t>		hoger én gemiddelde minstens 6, dus compensatie 	nodig!;</a:t>
            </a:r>
          </a:p>
          <a:p>
            <a:pPr marL="1714500" lvl="3" indent="-342900">
              <a:lnSpc>
                <a:spcPct val="80000"/>
              </a:lnSpc>
              <a:spcAft>
                <a:spcPts val="0"/>
              </a:spcAft>
              <a:buFont typeface="+mj-lt"/>
              <a:buAutoNum type="arabicPeriod"/>
              <a:defRPr/>
            </a:pPr>
            <a:r>
              <a:rPr lang="nl-NL" altLang="nl-NL" sz="2800" dirty="0">
                <a:solidFill>
                  <a:schemeClr val="tx1">
                    <a:lumMod val="75000"/>
                    <a:lumOff val="25000"/>
                  </a:schemeClr>
                </a:solidFill>
              </a:rPr>
              <a:t>Kernvakkenregeling: Ne, En, wiskunde slechts 1X 5 toegestaan!</a:t>
            </a:r>
          </a:p>
          <a:p>
            <a:pPr marL="1714500" lvl="3" indent="-342900">
              <a:lnSpc>
                <a:spcPct val="80000"/>
              </a:lnSpc>
              <a:spcAft>
                <a:spcPts val="0"/>
              </a:spcAft>
              <a:buFont typeface="+mj-lt"/>
              <a:buAutoNum type="arabicPeriod"/>
              <a:defRPr/>
            </a:pPr>
            <a:r>
              <a:rPr lang="nl-NL" altLang="nl-NL" sz="2800" dirty="0">
                <a:solidFill>
                  <a:schemeClr val="tx1">
                    <a:lumMod val="75000"/>
                    <a:lumOff val="25000"/>
                  </a:schemeClr>
                </a:solidFill>
              </a:rPr>
              <a:t>LO voldoende of goed;</a:t>
            </a:r>
          </a:p>
          <a:p>
            <a:pPr marL="1714500" lvl="3" indent="-342900">
              <a:lnSpc>
                <a:spcPct val="80000"/>
              </a:lnSpc>
              <a:spcAft>
                <a:spcPts val="0"/>
              </a:spcAft>
              <a:buFont typeface="+mj-lt"/>
              <a:buAutoNum type="arabicPeriod"/>
              <a:defRPr/>
            </a:pPr>
            <a:r>
              <a:rPr lang="nl-NL" altLang="nl-NL" sz="2800" dirty="0">
                <a:solidFill>
                  <a:schemeClr val="tx1">
                    <a:lumMod val="75000"/>
                    <a:lumOff val="25000"/>
                  </a:schemeClr>
                </a:solidFill>
              </a:rPr>
              <a:t>Ma, ckv en </a:t>
            </a:r>
            <a:r>
              <a:rPr lang="nl-NL" altLang="nl-NL" sz="2800" dirty="0" err="1">
                <a:solidFill>
                  <a:schemeClr val="tx1">
                    <a:lumMod val="75000"/>
                    <a:lumOff val="25000"/>
                  </a:schemeClr>
                </a:solidFill>
              </a:rPr>
              <a:t>pws</a:t>
            </a:r>
            <a:r>
              <a:rPr lang="nl-NL" altLang="nl-NL" sz="2800" dirty="0">
                <a:solidFill>
                  <a:schemeClr val="tx1">
                    <a:lumMod val="75000"/>
                    <a:lumOff val="25000"/>
                  </a:schemeClr>
                </a:solidFill>
              </a:rPr>
              <a:t> (combinatiecijfer) niet lager dan 4;</a:t>
            </a:r>
          </a:p>
          <a:p>
            <a:pPr marL="1714500" lvl="3" indent="-342900">
              <a:lnSpc>
                <a:spcPct val="80000"/>
              </a:lnSpc>
              <a:spcAft>
                <a:spcPts val="0"/>
              </a:spcAft>
              <a:buFont typeface="+mj-lt"/>
              <a:buAutoNum type="arabicPeriod"/>
              <a:defRPr/>
            </a:pPr>
            <a:r>
              <a:rPr lang="nl-NL" altLang="nl-NL" sz="2800" dirty="0">
                <a:solidFill>
                  <a:schemeClr val="tx1">
                    <a:lumMod val="75000"/>
                    <a:lumOff val="25000"/>
                  </a:schemeClr>
                </a:solidFill>
              </a:rPr>
              <a:t>Alle handelingsdelen afgerond.</a:t>
            </a:r>
            <a:endParaRPr lang="nl-NL" altLang="nl-NL" sz="2800" dirty="0">
              <a:solidFill>
                <a:prstClr val="black"/>
              </a:solidFill>
            </a:endParaRPr>
          </a:p>
          <a:p>
            <a:endParaRPr lang="nl-NL" sz="3600" dirty="0"/>
          </a:p>
        </p:txBody>
      </p:sp>
    </p:spTree>
    <p:extLst>
      <p:ext uri="{BB962C8B-B14F-4D97-AF65-F5344CB8AC3E}">
        <p14:creationId xmlns:p14="http://schemas.microsoft.com/office/powerpoint/2010/main" val="1341078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B7F076-93B1-4BC7-9802-01B07E1D63AC}"/>
              </a:ext>
            </a:extLst>
          </p:cNvPr>
          <p:cNvSpPr>
            <a:spLocks noGrp="1"/>
          </p:cNvSpPr>
          <p:nvPr>
            <p:ph type="title"/>
          </p:nvPr>
        </p:nvSpPr>
        <p:spPr/>
        <p:txBody>
          <a:bodyPr/>
          <a:lstStyle/>
          <a:p>
            <a:r>
              <a:rPr lang="nl-NL" dirty="0"/>
              <a:t>Combinatiecijfer</a:t>
            </a:r>
          </a:p>
        </p:txBody>
      </p:sp>
      <p:sp>
        <p:nvSpPr>
          <p:cNvPr id="3" name="Tijdelijke aanduiding voor inhoud 2">
            <a:extLst>
              <a:ext uri="{FF2B5EF4-FFF2-40B4-BE49-F238E27FC236}">
                <a16:creationId xmlns:a16="http://schemas.microsoft.com/office/drawing/2014/main" id="{225C3B25-8197-4DC1-9829-03C4C52563C4}"/>
              </a:ext>
            </a:extLst>
          </p:cNvPr>
          <p:cNvSpPr>
            <a:spLocks noGrp="1"/>
          </p:cNvSpPr>
          <p:nvPr>
            <p:ph idx="1"/>
          </p:nvPr>
        </p:nvSpPr>
        <p:spPr/>
        <p:txBody>
          <a:bodyPr>
            <a:normAutofit/>
          </a:bodyPr>
          <a:lstStyle/>
          <a:p>
            <a:r>
              <a:rPr lang="nl-NL" sz="3200" dirty="0"/>
              <a:t>Dat is het afgeronde cijfer dat verkregen wordt door de afgeronde cijfers van Maatschappijleer, CKV en het PWS bij elkaar op te tellen en te delen door drie (alle drie even zwaar). </a:t>
            </a:r>
          </a:p>
          <a:p>
            <a:endParaRPr lang="nl-NL" sz="3200" dirty="0"/>
          </a:p>
          <a:p>
            <a:r>
              <a:rPr lang="nl-NL" sz="3200" b="1" dirty="0"/>
              <a:t>Let op</a:t>
            </a:r>
            <a:r>
              <a:rPr lang="nl-NL" sz="3200" dirty="0"/>
              <a:t>: voor leerlingen die van de havo komen, telt alleen het cijfer van het PWS voor het combinatiecijfer!</a:t>
            </a:r>
          </a:p>
        </p:txBody>
      </p:sp>
    </p:spTree>
    <p:extLst>
      <p:ext uri="{BB962C8B-B14F-4D97-AF65-F5344CB8AC3E}">
        <p14:creationId xmlns:p14="http://schemas.microsoft.com/office/powerpoint/2010/main" val="737077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BC98E9-B29E-446C-B0B7-618B7194EFD3}"/>
              </a:ext>
            </a:extLst>
          </p:cNvPr>
          <p:cNvSpPr>
            <a:spLocks noGrp="1"/>
          </p:cNvSpPr>
          <p:nvPr>
            <p:ph type="title"/>
          </p:nvPr>
        </p:nvSpPr>
        <p:spPr/>
        <p:txBody>
          <a:bodyPr/>
          <a:lstStyle/>
          <a:p>
            <a:r>
              <a:rPr lang="nl-NL" dirty="0"/>
              <a:t>Eindcijfers (op diploma)</a:t>
            </a:r>
          </a:p>
        </p:txBody>
      </p:sp>
      <p:sp>
        <p:nvSpPr>
          <p:cNvPr id="3" name="Tijdelijke aanduiding voor inhoud 2">
            <a:extLst>
              <a:ext uri="{FF2B5EF4-FFF2-40B4-BE49-F238E27FC236}">
                <a16:creationId xmlns:a16="http://schemas.microsoft.com/office/drawing/2014/main" id="{7324B756-0936-437B-9910-973CF9F87128}"/>
              </a:ext>
            </a:extLst>
          </p:cNvPr>
          <p:cNvSpPr>
            <a:spLocks noGrp="1"/>
          </p:cNvSpPr>
          <p:nvPr>
            <p:ph idx="1"/>
          </p:nvPr>
        </p:nvSpPr>
        <p:spPr>
          <a:xfrm>
            <a:off x="1069848" y="1746913"/>
            <a:ext cx="10058400" cy="4981433"/>
          </a:xfrm>
        </p:spPr>
        <p:txBody>
          <a:bodyPr>
            <a:normAutofit/>
          </a:bodyPr>
          <a:lstStyle/>
          <a:p>
            <a:r>
              <a:rPr lang="nl-NL" sz="2800" dirty="0"/>
              <a:t>Cijfers </a:t>
            </a:r>
            <a:r>
              <a:rPr lang="nl-NL" sz="2800" dirty="0" err="1"/>
              <a:t>SE’s</a:t>
            </a:r>
            <a:r>
              <a:rPr lang="nl-NL" sz="2800" dirty="0"/>
              <a:t> en </a:t>
            </a:r>
            <a:r>
              <a:rPr lang="nl-NL" sz="2800" dirty="0" err="1"/>
              <a:t>PO’s</a:t>
            </a:r>
            <a:r>
              <a:rPr lang="nl-NL" sz="2800" dirty="0"/>
              <a:t> afgerond op één cijfer achter de komma;</a:t>
            </a:r>
          </a:p>
          <a:p>
            <a:r>
              <a:rPr lang="nl-NL" sz="2800" dirty="0"/>
              <a:t>Behalve combinatiecijfer, dat wordt als eindcijfer berekend (zie vorige slide); </a:t>
            </a:r>
          </a:p>
          <a:p>
            <a:r>
              <a:rPr lang="nl-NL" altLang="nl-NL" sz="2800" dirty="0"/>
              <a:t>De cijfers voor de vakken </a:t>
            </a:r>
            <a:r>
              <a:rPr lang="nl-NL" altLang="nl-NL" sz="2800" dirty="0" err="1"/>
              <a:t>wisD</a:t>
            </a:r>
            <a:r>
              <a:rPr lang="nl-NL" altLang="nl-NL" sz="2800" dirty="0"/>
              <a:t>, NLT, Ma en CKV (vakken zonder CE) zijn het gemiddelde van de SE-onderdelen, afgerond op één decimaal. Het eindcijfer is vervolgens het afgeronde hele cijfer.</a:t>
            </a:r>
            <a:endParaRPr lang="nl-NL" sz="2800" dirty="0"/>
          </a:p>
          <a:p>
            <a:r>
              <a:rPr lang="nl-NL" sz="2800" dirty="0"/>
              <a:t>Cijfers van CE afgerond op één cijfer achter de komma;</a:t>
            </a:r>
          </a:p>
          <a:p>
            <a:r>
              <a:rPr lang="nl-NL" sz="2800" dirty="0"/>
              <a:t>Beide tellen voor de helft, daarna afronden op hele cijfers.</a:t>
            </a:r>
          </a:p>
          <a:p>
            <a:endParaRPr lang="nl-NL" sz="2800" dirty="0"/>
          </a:p>
        </p:txBody>
      </p:sp>
    </p:spTree>
    <p:extLst>
      <p:ext uri="{BB962C8B-B14F-4D97-AF65-F5344CB8AC3E}">
        <p14:creationId xmlns:p14="http://schemas.microsoft.com/office/powerpoint/2010/main" val="21129098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ut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TM03090434[[fn=Houttype]]</Template>
  <TotalTime>2108</TotalTime>
  <Words>532</Words>
  <Application>Microsoft Office PowerPoint</Application>
  <PresentationFormat>Breedbeeld</PresentationFormat>
  <Paragraphs>63</Paragraphs>
  <Slides>15</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15</vt:i4>
      </vt:variant>
    </vt:vector>
  </HeadingPairs>
  <TitlesOfParts>
    <vt:vector size="20" baseType="lpstr">
      <vt:lpstr>Arial</vt:lpstr>
      <vt:lpstr>Rockwell</vt:lpstr>
      <vt:lpstr>Rockwell Condensed</vt:lpstr>
      <vt:lpstr>Wingdings</vt:lpstr>
      <vt:lpstr>Houttype</vt:lpstr>
      <vt:lpstr>Groepsouderavond 5v 7 maart 2024</vt:lpstr>
      <vt:lpstr>Welkom!</vt:lpstr>
      <vt:lpstr>Inventarisatie</vt:lpstr>
      <vt:lpstr>Hoe zat het ook al weer met</vt:lpstr>
      <vt:lpstr>PTA</vt:lpstr>
      <vt:lpstr>Het examenreglement</vt:lpstr>
      <vt:lpstr>De overgangsnormen</vt:lpstr>
      <vt:lpstr>Combinatiecijfer</vt:lpstr>
      <vt:lpstr>Eindcijfers (op diploma)</vt:lpstr>
      <vt:lpstr>Behalve tentamens en PO’s</vt:lpstr>
      <vt:lpstr>Hoe ziet het jaar eruit?</vt:lpstr>
      <vt:lpstr>Belangrijk</vt:lpstr>
      <vt:lpstr>telefoonbeleid</vt:lpstr>
      <vt:lpstr>Kleine noodkreet</vt:lpstr>
      <vt:lpstr>Ten slotte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Groepsouderavond 5v 8 maart 2024</dc:title>
  <dc:creator>Sandra Kiela</dc:creator>
  <cp:lastModifiedBy>Paul Kelsma</cp:lastModifiedBy>
  <cp:revision>13</cp:revision>
  <dcterms:created xsi:type="dcterms:W3CDTF">2024-03-03T10:22:11Z</dcterms:created>
  <dcterms:modified xsi:type="dcterms:W3CDTF">2024-03-07T19:49:20Z</dcterms:modified>
</cp:coreProperties>
</file>