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82" r:id="rId2"/>
    <p:sldId id="283" r:id="rId3"/>
    <p:sldId id="284" r:id="rId4"/>
    <p:sldId id="300"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BAFF"/>
    <a:srgbClr val="E456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1AE7DAFC-0359-4540-B774-A06A7F6E108D}" type="datetimeFigureOut">
              <a:rPr lang="nl-NL" smtClean="0"/>
              <a:t>11-9-2023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79723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AE7DAFC-0359-4540-B774-A06A7F6E108D}" type="datetimeFigureOut">
              <a:rPr lang="nl-NL" smtClean="0"/>
              <a:t>11-9-2023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281911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AE7DAFC-0359-4540-B774-A06A7F6E108D}" type="datetimeFigureOut">
              <a:rPr lang="nl-NL" smtClean="0"/>
              <a:t>11-9-2023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113003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AE7DAFC-0359-4540-B774-A06A7F6E108D}" type="datetimeFigureOut">
              <a:rPr lang="nl-NL" smtClean="0"/>
              <a:t>11-9-2023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1581146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1AE7DAFC-0359-4540-B774-A06A7F6E108D}" type="datetimeFigureOut">
              <a:rPr lang="nl-NL" smtClean="0"/>
              <a:t>11-9-2023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238418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AE7DAFC-0359-4540-B774-A06A7F6E108D}" type="datetimeFigureOut">
              <a:rPr lang="nl-NL" smtClean="0"/>
              <a:t>11-9-2023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582823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1AE7DAFC-0359-4540-B774-A06A7F6E108D}" type="datetimeFigureOut">
              <a:rPr lang="nl-NL" smtClean="0"/>
              <a:t>11-9-2023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357513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1AE7DAFC-0359-4540-B774-A06A7F6E108D}" type="datetimeFigureOut">
              <a:rPr lang="nl-NL" smtClean="0"/>
              <a:t>11-9-2023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245434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AE7DAFC-0359-4540-B774-A06A7F6E108D}" type="datetimeFigureOut">
              <a:rPr lang="nl-NL" smtClean="0"/>
              <a:t>11-9-2023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313807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1AE7DAFC-0359-4540-B774-A06A7F6E108D}" type="datetimeFigureOut">
              <a:rPr lang="nl-NL" smtClean="0"/>
              <a:t>11-9-2023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424058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1AE7DAFC-0359-4540-B774-A06A7F6E108D}" type="datetimeFigureOut">
              <a:rPr lang="nl-NL" smtClean="0"/>
              <a:t>11-9-2023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0A56F28-DAB2-4761-AFD6-97F2FE7440E6}" type="slidenum">
              <a:rPr lang="nl-NL" smtClean="0"/>
              <a:t>‹nr.›</a:t>
            </a:fld>
            <a:endParaRPr lang="nl-NL"/>
          </a:p>
        </p:txBody>
      </p:sp>
    </p:spTree>
    <p:extLst>
      <p:ext uri="{BB962C8B-B14F-4D97-AF65-F5344CB8AC3E}">
        <p14:creationId xmlns:p14="http://schemas.microsoft.com/office/powerpoint/2010/main" val="2045280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4DBAFF"/>
            </a:gs>
            <a:gs pos="8600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7DAFC-0359-4540-B774-A06A7F6E108D}" type="datetimeFigureOut">
              <a:rPr lang="nl-NL" smtClean="0"/>
              <a:t>11-9-2023</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56F28-DAB2-4761-AFD6-97F2FE7440E6}" type="slidenum">
              <a:rPr lang="nl-NL" smtClean="0"/>
              <a:t>‹nr.›</a:t>
            </a:fld>
            <a:endParaRPr lang="nl-NL"/>
          </a:p>
        </p:txBody>
      </p:sp>
    </p:spTree>
    <p:extLst>
      <p:ext uri="{BB962C8B-B14F-4D97-AF65-F5344CB8AC3E}">
        <p14:creationId xmlns:p14="http://schemas.microsoft.com/office/powerpoint/2010/main" val="3323810641"/>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083076" y="2692749"/>
            <a:ext cx="10724226" cy="1323439"/>
          </a:xfrm>
          <a:prstGeom prst="rect">
            <a:avLst/>
          </a:prstGeom>
          <a:noFill/>
        </p:spPr>
        <p:txBody>
          <a:bodyPr wrap="square" rtlCol="0">
            <a:spAutoFit/>
          </a:bodyPr>
          <a:lstStyle/>
          <a:p>
            <a:r>
              <a:rPr lang="nl-NL" sz="8000" b="1" dirty="0"/>
              <a:t>Groepsouderavond 3?</a:t>
            </a:r>
            <a:endParaRPr lang="nl-NL" sz="8000" dirty="0"/>
          </a:p>
        </p:txBody>
      </p:sp>
    </p:spTree>
    <p:extLst>
      <p:ext uri="{BB962C8B-B14F-4D97-AF65-F5344CB8AC3E}">
        <p14:creationId xmlns:p14="http://schemas.microsoft.com/office/powerpoint/2010/main" val="1312591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1938992"/>
          </a:xfrm>
          <a:prstGeom prst="rect">
            <a:avLst/>
          </a:prstGeom>
          <a:noFill/>
        </p:spPr>
        <p:txBody>
          <a:bodyPr wrap="square" rtlCol="0">
            <a:spAutoFit/>
          </a:bodyPr>
          <a:lstStyle/>
          <a:p>
            <a:r>
              <a:rPr lang="nl-NL" sz="2400" b="1" dirty="0"/>
              <a:t>Praktische zaken/</a:t>
            </a:r>
            <a:r>
              <a:rPr lang="nl-NL" sz="2400" dirty="0"/>
              <a:t>ABSENTIE BIJ GYM</a:t>
            </a:r>
          </a:p>
          <a:p>
            <a:endParaRPr lang="nl-NL" sz="2400" dirty="0"/>
          </a:p>
          <a:p>
            <a:r>
              <a:rPr lang="nl-NL" sz="2400" dirty="0"/>
              <a:t>Als er door een blessure niet met de gymles kan worden meegedaan. Altijd gaan! De docent maakt een afspraak met de leerling voor een vervangende taak in de les en/of vervangende opdracht voor thuis.  </a:t>
            </a:r>
          </a:p>
        </p:txBody>
      </p:sp>
    </p:spTree>
    <p:extLst>
      <p:ext uri="{BB962C8B-B14F-4D97-AF65-F5344CB8AC3E}">
        <p14:creationId xmlns:p14="http://schemas.microsoft.com/office/powerpoint/2010/main" val="2297135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4154984"/>
          </a:xfrm>
          <a:prstGeom prst="rect">
            <a:avLst/>
          </a:prstGeom>
          <a:noFill/>
        </p:spPr>
        <p:txBody>
          <a:bodyPr wrap="square" rtlCol="0">
            <a:spAutoFit/>
          </a:bodyPr>
          <a:lstStyle/>
          <a:p>
            <a:r>
              <a:rPr lang="nl-NL" sz="2400" b="1" dirty="0"/>
              <a:t>Praktische </a:t>
            </a:r>
            <a:r>
              <a:rPr lang="nl-NL" sz="2400" b="1"/>
              <a:t>zaken/3</a:t>
            </a:r>
            <a:r>
              <a:rPr lang="nl-NL" sz="2400"/>
              <a:t>-6-9 </a:t>
            </a:r>
            <a:r>
              <a:rPr lang="nl-NL" sz="2400" dirty="0"/>
              <a:t>REGELING</a:t>
            </a:r>
          </a:p>
          <a:p>
            <a:endParaRPr lang="nl-NL" sz="2400" dirty="0"/>
          </a:p>
          <a:p>
            <a:r>
              <a:rPr lang="nl-NL" altLang="nl-NL" sz="2400" dirty="0"/>
              <a:t>Bij </a:t>
            </a:r>
            <a:r>
              <a:rPr lang="nl-NL" altLang="nl-NL" sz="2400" u="sng" dirty="0"/>
              <a:t>3 absenties </a:t>
            </a:r>
            <a:r>
              <a:rPr lang="nl-NL" altLang="nl-NL" sz="2400" dirty="0"/>
              <a:t>moet de leerling zich verantwoorden bij Glenn. </a:t>
            </a:r>
          </a:p>
          <a:p>
            <a:r>
              <a:rPr lang="nl-NL" altLang="nl-NL" sz="2400" dirty="0"/>
              <a:t>Bij 6</a:t>
            </a:r>
            <a:r>
              <a:rPr lang="nl-NL" altLang="nl-NL" sz="2400" u="sng" dirty="0"/>
              <a:t> absenties </a:t>
            </a:r>
            <a:r>
              <a:rPr lang="nl-NL" altLang="nl-NL" sz="2400" dirty="0"/>
              <a:t>krijgen de ouders een brief en moet de leerling zich bij de coördinator (Manon) verantwoorden. </a:t>
            </a:r>
          </a:p>
          <a:p>
            <a:r>
              <a:rPr lang="nl-NL" altLang="nl-NL" sz="2400" dirty="0"/>
              <a:t>Bij </a:t>
            </a:r>
            <a:r>
              <a:rPr lang="nl-NL" altLang="nl-NL" sz="2400" u="sng" dirty="0"/>
              <a:t>9 absenties </a:t>
            </a:r>
            <a:r>
              <a:rPr lang="nl-NL" altLang="nl-NL" sz="2400" dirty="0"/>
              <a:t>wordt er een melding gedaan bij de leerplicht ambtenaar die vervolgens contact opneemt met de ouders. </a:t>
            </a:r>
          </a:p>
          <a:p>
            <a:endParaRPr lang="nl-NL" altLang="nl-NL" sz="2400" dirty="0"/>
          </a:p>
          <a:p>
            <a:r>
              <a:rPr lang="nl-NL" altLang="nl-NL" sz="2400" dirty="0"/>
              <a:t>Een hele dag ongeoorloofd absent zijn, is al 4/5 absenties, deze blijven het hele jaar staan.</a:t>
            </a:r>
          </a:p>
          <a:p>
            <a:endParaRPr lang="nl-NL" sz="2400" dirty="0"/>
          </a:p>
        </p:txBody>
      </p:sp>
    </p:spTree>
    <p:extLst>
      <p:ext uri="{BB962C8B-B14F-4D97-AF65-F5344CB8AC3E}">
        <p14:creationId xmlns:p14="http://schemas.microsoft.com/office/powerpoint/2010/main" val="2206100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1569660"/>
          </a:xfrm>
          <a:prstGeom prst="rect">
            <a:avLst/>
          </a:prstGeom>
          <a:noFill/>
        </p:spPr>
        <p:txBody>
          <a:bodyPr wrap="square" rtlCol="0">
            <a:spAutoFit/>
          </a:bodyPr>
          <a:lstStyle/>
          <a:p>
            <a:r>
              <a:rPr lang="nl-NL" sz="2400" b="1" dirty="0"/>
              <a:t>Sfeer in de klas</a:t>
            </a:r>
            <a:endParaRPr lang="nl-NL" sz="2400" dirty="0"/>
          </a:p>
          <a:p>
            <a:endParaRPr lang="nl-NL" sz="2400" dirty="0"/>
          </a:p>
          <a:p>
            <a:pPr marL="342900" indent="-342900">
              <a:buFontTx/>
              <a:buChar char="-"/>
            </a:pPr>
            <a:r>
              <a:rPr lang="nl-NL" sz="2400" dirty="0"/>
              <a:t>Met welke verhalen komen de leerlingen thuis?</a:t>
            </a:r>
          </a:p>
          <a:p>
            <a:pPr marL="342900" indent="-342900">
              <a:buFontTx/>
              <a:buChar char="-"/>
            </a:pPr>
            <a:r>
              <a:rPr lang="nl-NL" sz="2400" dirty="0"/>
              <a:t>Introductie: informatie over derde klas, kennismaken, spelletjes</a:t>
            </a:r>
          </a:p>
        </p:txBody>
      </p:sp>
    </p:spTree>
    <p:extLst>
      <p:ext uri="{BB962C8B-B14F-4D97-AF65-F5344CB8AC3E}">
        <p14:creationId xmlns:p14="http://schemas.microsoft.com/office/powerpoint/2010/main" val="2697115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5262979"/>
          </a:xfrm>
          <a:prstGeom prst="rect">
            <a:avLst/>
          </a:prstGeom>
          <a:noFill/>
        </p:spPr>
        <p:txBody>
          <a:bodyPr wrap="square" rtlCol="0">
            <a:spAutoFit/>
          </a:bodyPr>
          <a:lstStyle/>
          <a:p>
            <a:r>
              <a:rPr lang="nl-NL" sz="2400" b="1" dirty="0"/>
              <a:t>Overgang tweede naar derde klas</a:t>
            </a:r>
          </a:p>
          <a:p>
            <a:endParaRPr lang="nl-NL" sz="2400" dirty="0"/>
          </a:p>
          <a:p>
            <a:pPr marL="342900" indent="-342900">
              <a:buFontTx/>
              <a:buChar char="-"/>
            </a:pPr>
            <a:r>
              <a:rPr lang="nl-NL" sz="2400" dirty="0"/>
              <a:t>3</a:t>
            </a:r>
            <a:r>
              <a:rPr lang="nl-NL" sz="2400" baseline="30000" dirty="0"/>
              <a:t>e</a:t>
            </a:r>
            <a:r>
              <a:rPr lang="nl-NL" sz="2400" dirty="0"/>
              <a:t> klas is zwaar(der) en wordt ook zo ervaren</a:t>
            </a:r>
          </a:p>
          <a:p>
            <a:pPr marL="342900" indent="-342900">
              <a:buFontTx/>
              <a:buChar char="-"/>
            </a:pPr>
            <a:r>
              <a:rPr lang="nl-NL" sz="2400" dirty="0"/>
              <a:t>Meer vakken (Economie en NASK is gesplist in aparte uren Natuurkunde en Scheikunde)</a:t>
            </a:r>
          </a:p>
          <a:p>
            <a:pPr marL="342900" indent="-342900">
              <a:buFontTx/>
              <a:buChar char="-"/>
            </a:pPr>
            <a:r>
              <a:rPr lang="nl-NL" sz="2400" dirty="0"/>
              <a:t>Meer huiswerk </a:t>
            </a:r>
          </a:p>
          <a:p>
            <a:pPr marL="342900" indent="-342900">
              <a:buFontTx/>
              <a:buChar char="-"/>
            </a:pPr>
            <a:r>
              <a:rPr lang="nl-NL" sz="2400" dirty="0"/>
              <a:t>Vierkant rooster</a:t>
            </a:r>
          </a:p>
          <a:p>
            <a:pPr marL="342900" indent="-342900">
              <a:buFontTx/>
              <a:buChar char="-"/>
            </a:pPr>
            <a:r>
              <a:rPr lang="nl-NL" sz="2400" dirty="0"/>
              <a:t>1</a:t>
            </a:r>
            <a:r>
              <a:rPr lang="nl-NL" sz="2400" baseline="30000" dirty="0"/>
              <a:t>e</a:t>
            </a:r>
            <a:r>
              <a:rPr lang="nl-NL" sz="2400" dirty="0"/>
              <a:t> uur kan dit jaar </a:t>
            </a:r>
            <a:r>
              <a:rPr lang="nl-NL" sz="2400" u="sng" dirty="0"/>
              <a:t>wel</a:t>
            </a:r>
            <a:r>
              <a:rPr lang="nl-NL" sz="2400" dirty="0"/>
              <a:t> uitvallen bij afwezigheid docent, deze wordt in de 3</a:t>
            </a:r>
            <a:r>
              <a:rPr lang="nl-NL" sz="2400" baseline="30000" dirty="0"/>
              <a:t>e</a:t>
            </a:r>
            <a:r>
              <a:rPr lang="nl-NL" sz="2400" dirty="0"/>
              <a:t> klas niet meer gestipt.  Andere uren wel.</a:t>
            </a:r>
          </a:p>
          <a:p>
            <a:pPr marL="342900" indent="-342900">
              <a:buFontTx/>
              <a:buChar char="-"/>
            </a:pPr>
            <a:r>
              <a:rPr lang="nl-NL" sz="2400" dirty="0"/>
              <a:t>Begin tijdig met boekjes lezen en de leesluis (Engels). Dit zijn zelfstandige onderdelen!</a:t>
            </a:r>
          </a:p>
          <a:p>
            <a:pPr marL="342900" indent="-342900">
              <a:buFontTx/>
              <a:buChar char="-"/>
            </a:pPr>
            <a:r>
              <a:rPr lang="nl-NL" sz="2400" dirty="0"/>
              <a:t>Alle vakken moeten aan het eind van het jaar afgerond worden. Ook de vakken die niet gekozen worden in het profiel.</a:t>
            </a:r>
          </a:p>
          <a:p>
            <a:endParaRPr lang="nl-NL" sz="2400" dirty="0"/>
          </a:p>
        </p:txBody>
      </p:sp>
    </p:spTree>
    <p:extLst>
      <p:ext uri="{BB962C8B-B14F-4D97-AF65-F5344CB8AC3E}">
        <p14:creationId xmlns:p14="http://schemas.microsoft.com/office/powerpoint/2010/main" val="231718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11307" y="1262009"/>
            <a:ext cx="9243020" cy="8660832"/>
          </a:xfrm>
          <a:prstGeom prst="rect">
            <a:avLst/>
          </a:prstGeom>
          <a:noFill/>
        </p:spPr>
        <p:txBody>
          <a:bodyPr wrap="square" rtlCol="0">
            <a:spAutoFit/>
          </a:bodyPr>
          <a:lstStyle/>
          <a:p>
            <a:r>
              <a:rPr lang="nl-NL" sz="2400" b="1" dirty="0"/>
              <a:t>Groepsmentor en persoonlijke mentor</a:t>
            </a:r>
          </a:p>
          <a:p>
            <a:endParaRPr lang="nl-NL" sz="2400" b="1" dirty="0"/>
          </a:p>
          <a:p>
            <a:pPr>
              <a:defRPr/>
            </a:pPr>
            <a:r>
              <a:rPr lang="nl-NL" sz="2400" u="sng" dirty="0"/>
              <a:t>Taken van groepsmentor		Taken van persoonlijk mentor</a:t>
            </a:r>
            <a:br>
              <a:rPr lang="nl-NL" sz="2400" dirty="0"/>
            </a:br>
            <a:r>
              <a:rPr lang="nl-NL" sz="2400" dirty="0"/>
              <a:t>Studielessen				Elke week WB</a:t>
            </a:r>
          </a:p>
          <a:p>
            <a:pPr>
              <a:defRPr/>
            </a:pPr>
            <a:r>
              <a:rPr lang="nl-NL" sz="2400" dirty="0"/>
              <a:t>Profielkeuze				Planning/vordering</a:t>
            </a:r>
          </a:p>
          <a:p>
            <a:pPr>
              <a:defRPr/>
            </a:pPr>
            <a:r>
              <a:rPr lang="nl-NL" sz="2400" dirty="0"/>
              <a:t>Niveaukeuze (HAVO/VWO) 		Welzijn op school en thuis</a:t>
            </a:r>
          </a:p>
          <a:p>
            <a:pPr>
              <a:defRPr/>
            </a:pPr>
            <a:r>
              <a:rPr lang="nl-NL" sz="2400" dirty="0"/>
              <a:t>Sfeer in de klas 			Werkhouding</a:t>
            </a:r>
          </a:p>
          <a:p>
            <a:pPr>
              <a:defRPr/>
            </a:pPr>
            <a:r>
              <a:rPr lang="nl-NL" sz="2400" dirty="0"/>
              <a:t>					Proeven en toetsen</a:t>
            </a:r>
          </a:p>
          <a:p>
            <a:pPr>
              <a:lnSpc>
                <a:spcPct val="120000"/>
              </a:lnSpc>
              <a:defRPr/>
            </a:pPr>
            <a:r>
              <a:rPr lang="nl-NL" sz="2400" dirty="0"/>
              <a:t>					Reflecteren</a:t>
            </a:r>
          </a:p>
          <a:p>
            <a:endParaRPr lang="nl-NL" sz="2400" b="1" dirty="0"/>
          </a:p>
          <a:p>
            <a:endParaRPr lang="nl-NL" sz="2400" b="1" dirty="0"/>
          </a:p>
          <a:p>
            <a:r>
              <a:rPr lang="nl-NL" sz="2400" dirty="0"/>
              <a:t>De persoonlijk mentor wordt deze week door leerlingen gekozen. </a:t>
            </a:r>
          </a:p>
          <a:p>
            <a:r>
              <a:rPr lang="nl-NL" sz="2400" dirty="0"/>
              <a:t>De leerlingen geven 4 namen op.</a:t>
            </a:r>
          </a:p>
          <a:p>
            <a:endParaRPr lang="nl-NL" sz="2400" b="1" dirty="0"/>
          </a:p>
          <a:p>
            <a:endParaRPr lang="nl-NL" sz="2400" b="1" dirty="0"/>
          </a:p>
          <a:p>
            <a:endParaRPr lang="nl-NL" sz="2400" b="1" dirty="0"/>
          </a:p>
          <a:p>
            <a:endParaRPr lang="nl-NL" sz="2400" b="1" dirty="0"/>
          </a:p>
          <a:p>
            <a:endParaRPr lang="nl-NL" sz="2400" b="1" dirty="0"/>
          </a:p>
          <a:p>
            <a:endParaRPr lang="nl-NL" sz="2400" b="1" dirty="0"/>
          </a:p>
          <a:p>
            <a:endParaRPr lang="nl-NL" sz="2400" b="1" dirty="0"/>
          </a:p>
          <a:p>
            <a:endParaRPr lang="nl-NL" sz="2400" b="1" dirty="0"/>
          </a:p>
          <a:p>
            <a:endParaRPr lang="nl-NL" sz="2400" b="1" dirty="0"/>
          </a:p>
          <a:p>
            <a:endParaRPr lang="nl-NL" sz="2400" dirty="0"/>
          </a:p>
        </p:txBody>
      </p:sp>
    </p:spTree>
    <p:extLst>
      <p:ext uri="{BB962C8B-B14F-4D97-AF65-F5344CB8AC3E}">
        <p14:creationId xmlns:p14="http://schemas.microsoft.com/office/powerpoint/2010/main" val="93969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5755422"/>
          </a:xfrm>
          <a:prstGeom prst="rect">
            <a:avLst/>
          </a:prstGeom>
          <a:noFill/>
        </p:spPr>
        <p:txBody>
          <a:bodyPr wrap="square" rtlCol="0">
            <a:spAutoFit/>
          </a:bodyPr>
          <a:lstStyle/>
          <a:p>
            <a:r>
              <a:rPr lang="nl-NL" sz="2400" b="1" dirty="0"/>
              <a:t>Profielkeuzelessen</a:t>
            </a:r>
          </a:p>
          <a:p>
            <a:endParaRPr lang="nl-NL" sz="2400" dirty="0"/>
          </a:p>
          <a:p>
            <a:r>
              <a:rPr lang="nl-NL" altLang="nl-NL" sz="2400" dirty="0"/>
              <a:t>Pensum 2 en 3 studielessen over profielkeuze. </a:t>
            </a:r>
          </a:p>
          <a:p>
            <a:endParaRPr lang="nl-NL" altLang="nl-NL" sz="2400" dirty="0"/>
          </a:p>
          <a:p>
            <a:pPr algn="ctr"/>
            <a:r>
              <a:rPr lang="nl-NL" sz="1600" i="1" dirty="0"/>
              <a:t>“Tijdens de profielkeuzelessen wordt getest waar jouw interesses liggen. En krijg je informatie over hoe de schoolvakken er in de bovenbouw uitzien en welke vervolgopleidingen daarmee mogelijk zijn.”</a:t>
            </a:r>
            <a:endParaRPr lang="nl-NL" altLang="nl-NL" sz="1600" i="1" dirty="0"/>
          </a:p>
          <a:p>
            <a:endParaRPr lang="nl-NL" altLang="nl-NL" sz="2400" dirty="0"/>
          </a:p>
          <a:p>
            <a:r>
              <a:rPr lang="nl-NL" altLang="nl-NL" sz="2400" u="sng" dirty="0"/>
              <a:t>Eind pensum 2</a:t>
            </a:r>
            <a:r>
              <a:rPr lang="nl-NL" altLang="nl-NL" sz="2400" dirty="0"/>
              <a:t>: voorlopige profielkeuze</a:t>
            </a:r>
          </a:p>
          <a:p>
            <a:r>
              <a:rPr lang="nl-NL" altLang="nl-NL" sz="2400" u="sng" dirty="0"/>
              <a:t>Eind pensum 3</a:t>
            </a:r>
            <a:r>
              <a:rPr lang="nl-NL" altLang="nl-NL" sz="2400" dirty="0"/>
              <a:t>: definitieve profielkeuze</a:t>
            </a:r>
          </a:p>
          <a:p>
            <a:r>
              <a:rPr lang="nl-NL" altLang="nl-NL" sz="2400" u="sng" dirty="0">
                <a:sym typeface="Wingdings" panose="05000000000000000000" pitchFamily="2" charset="2"/>
              </a:rPr>
              <a:t>Eind pensum 4</a:t>
            </a:r>
            <a:r>
              <a:rPr lang="nl-NL" altLang="nl-NL" sz="2400" dirty="0">
                <a:sym typeface="Wingdings" panose="05000000000000000000" pitchFamily="2" charset="2"/>
              </a:rPr>
              <a:t>: niveau en profiel worden vastgelegd</a:t>
            </a:r>
          </a:p>
          <a:p>
            <a:endParaRPr lang="nl-NL" altLang="nl-NL" sz="2400" dirty="0">
              <a:sym typeface="Wingdings" panose="05000000000000000000" pitchFamily="2" charset="2"/>
            </a:endParaRPr>
          </a:p>
          <a:p>
            <a:r>
              <a:rPr lang="nl-NL" altLang="nl-NL" sz="2400" dirty="0">
                <a:sym typeface="Wingdings" panose="05000000000000000000" pitchFamily="2" charset="2"/>
              </a:rPr>
              <a:t>Profiel-/niveaukeuze worden in de leerlingbespreking besproken. Alle docenten stemmen. R-regeling.</a:t>
            </a:r>
          </a:p>
          <a:p>
            <a:r>
              <a:rPr lang="nl-NL" sz="2400" dirty="0">
                <a:sym typeface="Wingdings" panose="05000000000000000000" pitchFamily="2" charset="2"/>
              </a:rPr>
              <a:t>Oordeel en mentorcommentaar wordt schriftelijk meegezonden met verslag. </a:t>
            </a:r>
            <a:endParaRPr lang="nl-NL" sz="2400" dirty="0"/>
          </a:p>
          <a:p>
            <a:endParaRPr lang="nl-NL" sz="2400" dirty="0"/>
          </a:p>
        </p:txBody>
      </p:sp>
    </p:spTree>
    <p:extLst>
      <p:ext uri="{BB962C8B-B14F-4D97-AF65-F5344CB8AC3E}">
        <p14:creationId xmlns:p14="http://schemas.microsoft.com/office/powerpoint/2010/main" val="4050673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3785652"/>
          </a:xfrm>
          <a:prstGeom prst="rect">
            <a:avLst/>
          </a:prstGeom>
          <a:noFill/>
        </p:spPr>
        <p:txBody>
          <a:bodyPr wrap="square" rtlCol="0">
            <a:spAutoFit/>
          </a:bodyPr>
          <a:lstStyle/>
          <a:p>
            <a:r>
              <a:rPr lang="nl-NL" sz="2400" b="1" dirty="0"/>
              <a:t>Profielkeuzelessen</a:t>
            </a:r>
          </a:p>
          <a:p>
            <a:endParaRPr lang="nl-NL" sz="2400" dirty="0"/>
          </a:p>
          <a:p>
            <a:r>
              <a:rPr lang="nl-NL" sz="2400" dirty="0"/>
              <a:t>Boekjes met beschrijvingen van profielen en opleidingen worden in het tweede pensum mee naar huis gegeven.</a:t>
            </a:r>
          </a:p>
          <a:p>
            <a:endParaRPr lang="nl-NL" sz="2400" dirty="0"/>
          </a:p>
          <a:p>
            <a:endParaRPr lang="nl-NL" sz="2400" dirty="0"/>
          </a:p>
          <a:p>
            <a:endParaRPr lang="nl-NL" sz="2400" dirty="0"/>
          </a:p>
          <a:p>
            <a:r>
              <a:rPr lang="nl-NL" sz="2400" b="1" dirty="0"/>
              <a:t>Maandag </a:t>
            </a:r>
            <a:r>
              <a:rPr lang="nl-NL" sz="2400" b="1"/>
              <a:t>13 november om 19.30 uur</a:t>
            </a:r>
            <a:endParaRPr lang="nl-NL" sz="2400" b="1" dirty="0"/>
          </a:p>
          <a:p>
            <a:r>
              <a:rPr lang="nl-NL" sz="2400" dirty="0"/>
              <a:t>Profielkeuze voorlichting voor ouders van 3</a:t>
            </a:r>
            <a:r>
              <a:rPr lang="nl-NL" sz="2400" baseline="30000" dirty="0"/>
              <a:t>e</a:t>
            </a:r>
            <a:r>
              <a:rPr lang="nl-NL" sz="2400" dirty="0"/>
              <a:t> klasleerlingen </a:t>
            </a:r>
          </a:p>
          <a:p>
            <a:endParaRPr lang="nl-NL" sz="2400" dirty="0"/>
          </a:p>
        </p:txBody>
      </p:sp>
    </p:spTree>
    <p:extLst>
      <p:ext uri="{BB962C8B-B14F-4D97-AF65-F5344CB8AC3E}">
        <p14:creationId xmlns:p14="http://schemas.microsoft.com/office/powerpoint/2010/main" val="1660474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3416320"/>
          </a:xfrm>
          <a:prstGeom prst="rect">
            <a:avLst/>
          </a:prstGeom>
          <a:noFill/>
        </p:spPr>
        <p:txBody>
          <a:bodyPr wrap="square" rtlCol="0">
            <a:spAutoFit/>
          </a:bodyPr>
          <a:lstStyle/>
          <a:p>
            <a:r>
              <a:rPr lang="nl-NL" sz="2400" b="1" dirty="0"/>
              <a:t>Overstap HAVO</a:t>
            </a:r>
          </a:p>
          <a:p>
            <a:endParaRPr lang="nl-NL" sz="2400" dirty="0"/>
          </a:p>
          <a:p>
            <a:r>
              <a:rPr lang="nl-NL" sz="2400" dirty="0"/>
              <a:t>Tijdens leerlingbespreking kan: de suggestie / het advies / een dringend advies gegeven worden om over te stappen naar HAVO</a:t>
            </a:r>
          </a:p>
          <a:p>
            <a:endParaRPr lang="nl-NL" sz="2400" dirty="0"/>
          </a:p>
          <a:p>
            <a:pPr marL="342900" indent="-342900">
              <a:buFontTx/>
              <a:buChar char="-"/>
            </a:pPr>
            <a:r>
              <a:rPr lang="nl-NL" sz="2400" dirty="0"/>
              <a:t>Overstappen kan altijd. HAVO pensumboekje ophalen bij coördinator na overleg met ouders en mentor.</a:t>
            </a:r>
          </a:p>
          <a:p>
            <a:pPr marL="342900" indent="-342900">
              <a:buFontTx/>
              <a:buChar char="-"/>
            </a:pPr>
            <a:r>
              <a:rPr lang="nl-NL" sz="2400" dirty="0"/>
              <a:t>Er volgt altijd een brief met bevestiging HAVO </a:t>
            </a:r>
          </a:p>
          <a:p>
            <a:endParaRPr lang="nl-NL" sz="2400" dirty="0"/>
          </a:p>
        </p:txBody>
      </p:sp>
    </p:spTree>
    <p:extLst>
      <p:ext uri="{BB962C8B-B14F-4D97-AF65-F5344CB8AC3E}">
        <p14:creationId xmlns:p14="http://schemas.microsoft.com/office/powerpoint/2010/main" val="74699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1200329"/>
          </a:xfrm>
          <a:prstGeom prst="rect">
            <a:avLst/>
          </a:prstGeom>
          <a:noFill/>
        </p:spPr>
        <p:txBody>
          <a:bodyPr wrap="square" rtlCol="0">
            <a:spAutoFit/>
          </a:bodyPr>
          <a:lstStyle/>
          <a:p>
            <a:r>
              <a:rPr lang="nl-NL" sz="2400" b="1" dirty="0"/>
              <a:t>Vragen?</a:t>
            </a:r>
          </a:p>
          <a:p>
            <a:endParaRPr lang="nl-NL" sz="2400" dirty="0"/>
          </a:p>
          <a:p>
            <a:endParaRPr lang="nl-NL" sz="2400" dirty="0"/>
          </a:p>
        </p:txBody>
      </p:sp>
    </p:spTree>
    <p:extLst>
      <p:ext uri="{BB962C8B-B14F-4D97-AF65-F5344CB8AC3E}">
        <p14:creationId xmlns:p14="http://schemas.microsoft.com/office/powerpoint/2010/main" val="86136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461665"/>
          </a:xfrm>
          <a:prstGeom prst="rect">
            <a:avLst/>
          </a:prstGeom>
          <a:noFill/>
        </p:spPr>
        <p:txBody>
          <a:bodyPr wrap="square" rtlCol="0">
            <a:spAutoFit/>
          </a:bodyPr>
          <a:lstStyle/>
          <a:p>
            <a:r>
              <a:rPr lang="nl-NL" sz="2400" b="1" dirty="0"/>
              <a:t>Welkom.</a:t>
            </a:r>
            <a:endParaRPr lang="nl-NL" sz="2400" dirty="0"/>
          </a:p>
        </p:txBody>
      </p:sp>
    </p:spTree>
    <p:extLst>
      <p:ext uri="{BB962C8B-B14F-4D97-AF65-F5344CB8AC3E}">
        <p14:creationId xmlns:p14="http://schemas.microsoft.com/office/powerpoint/2010/main" val="229997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1938992"/>
          </a:xfrm>
          <a:prstGeom prst="rect">
            <a:avLst/>
          </a:prstGeom>
          <a:noFill/>
        </p:spPr>
        <p:txBody>
          <a:bodyPr wrap="square" rtlCol="0">
            <a:spAutoFit/>
          </a:bodyPr>
          <a:lstStyle/>
          <a:p>
            <a:r>
              <a:rPr lang="nl-NL" sz="2400" b="1" dirty="0"/>
              <a:t>Voorstelrondje</a:t>
            </a:r>
          </a:p>
          <a:p>
            <a:endParaRPr lang="nl-NL" sz="2400" dirty="0"/>
          </a:p>
          <a:p>
            <a:pPr marL="342900" indent="-342900">
              <a:buFontTx/>
              <a:buChar char="-"/>
            </a:pPr>
            <a:r>
              <a:rPr lang="nl-NL" sz="2400" dirty="0"/>
              <a:t>Ouders van….</a:t>
            </a:r>
          </a:p>
          <a:p>
            <a:pPr marL="342900" indent="-342900">
              <a:buFontTx/>
              <a:buChar char="-"/>
            </a:pPr>
            <a:r>
              <a:rPr lang="nl-NL" sz="2400" dirty="0"/>
              <a:t>Leuke eigenschap/hobby/weetje van zoon of dochter</a:t>
            </a:r>
          </a:p>
          <a:p>
            <a:pPr marL="342900" indent="-342900">
              <a:buFontTx/>
              <a:buChar char="-"/>
            </a:pPr>
            <a:endParaRPr lang="nl-NL" sz="2400" dirty="0"/>
          </a:p>
        </p:txBody>
      </p:sp>
    </p:spTree>
    <p:extLst>
      <p:ext uri="{BB962C8B-B14F-4D97-AF65-F5344CB8AC3E}">
        <p14:creationId xmlns:p14="http://schemas.microsoft.com/office/powerpoint/2010/main" val="3468845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1569660"/>
          </a:xfrm>
          <a:prstGeom prst="rect">
            <a:avLst/>
          </a:prstGeom>
          <a:noFill/>
        </p:spPr>
        <p:txBody>
          <a:bodyPr wrap="square" rtlCol="0">
            <a:spAutoFit/>
          </a:bodyPr>
          <a:lstStyle/>
          <a:p>
            <a:r>
              <a:rPr lang="nl-NL" sz="2400" b="1" dirty="0"/>
              <a:t>Vraag</a:t>
            </a:r>
          </a:p>
          <a:p>
            <a:endParaRPr lang="nl-NL" sz="2400" dirty="0"/>
          </a:p>
          <a:p>
            <a:pPr marL="342900" indent="-342900">
              <a:buFontTx/>
              <a:buChar char="-"/>
            </a:pPr>
            <a:r>
              <a:rPr lang="nl-NL" sz="2400" dirty="0"/>
              <a:t>Wat hoop je vanavond te horen / waar heb je behoefte aan?</a:t>
            </a:r>
          </a:p>
          <a:p>
            <a:pPr marL="342900" indent="-342900">
              <a:buFontTx/>
              <a:buChar char="-"/>
            </a:pPr>
            <a:endParaRPr lang="nl-NL" sz="2400" dirty="0"/>
          </a:p>
        </p:txBody>
      </p:sp>
    </p:spTree>
    <p:extLst>
      <p:ext uri="{BB962C8B-B14F-4D97-AF65-F5344CB8AC3E}">
        <p14:creationId xmlns:p14="http://schemas.microsoft.com/office/powerpoint/2010/main" val="2456457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4524315"/>
          </a:xfrm>
          <a:prstGeom prst="rect">
            <a:avLst/>
          </a:prstGeom>
          <a:noFill/>
        </p:spPr>
        <p:txBody>
          <a:bodyPr wrap="square" rtlCol="0">
            <a:spAutoFit/>
          </a:bodyPr>
          <a:lstStyle/>
          <a:p>
            <a:r>
              <a:rPr lang="nl-NL" sz="2400" b="1" dirty="0"/>
              <a:t>Agenda</a:t>
            </a:r>
          </a:p>
          <a:p>
            <a:endParaRPr lang="nl-NL" sz="2400" dirty="0"/>
          </a:p>
          <a:p>
            <a:pPr marL="342900" indent="-342900">
              <a:buFontTx/>
              <a:buChar char="-"/>
            </a:pPr>
            <a:r>
              <a:rPr lang="nl-NL" altLang="nl-NL" sz="2400" dirty="0"/>
              <a:t>Vaststellen agenda</a:t>
            </a:r>
          </a:p>
          <a:p>
            <a:pPr marL="342900" indent="-342900">
              <a:buFontTx/>
              <a:buChar char="-"/>
            </a:pPr>
            <a:r>
              <a:rPr lang="nl-NL" altLang="nl-NL" sz="2400" dirty="0"/>
              <a:t>Contactouders</a:t>
            </a:r>
          </a:p>
          <a:p>
            <a:pPr marL="342900" indent="-342900">
              <a:buFontTx/>
              <a:buChar char="-"/>
            </a:pPr>
            <a:r>
              <a:rPr lang="nl-NL" sz="2400" dirty="0"/>
              <a:t>Praktische zaken </a:t>
            </a:r>
          </a:p>
          <a:p>
            <a:pPr marL="342900" indent="-342900">
              <a:buFontTx/>
              <a:buChar char="-"/>
            </a:pPr>
            <a:r>
              <a:rPr lang="nl-NL" sz="2400" dirty="0"/>
              <a:t>Sfeer in de klas </a:t>
            </a:r>
          </a:p>
          <a:p>
            <a:pPr marL="342900" indent="-342900">
              <a:buFontTx/>
              <a:buChar char="-"/>
            </a:pPr>
            <a:r>
              <a:rPr lang="nl-NL" sz="2400" dirty="0"/>
              <a:t>Overgang van 2</a:t>
            </a:r>
            <a:r>
              <a:rPr lang="nl-NL" sz="2400" baseline="30000" dirty="0"/>
              <a:t>e</a:t>
            </a:r>
            <a:r>
              <a:rPr lang="nl-NL" sz="2400" dirty="0"/>
              <a:t> naar 3</a:t>
            </a:r>
            <a:r>
              <a:rPr lang="nl-NL" sz="2400" baseline="30000" dirty="0"/>
              <a:t>e</a:t>
            </a:r>
            <a:r>
              <a:rPr lang="nl-NL" sz="2400" dirty="0"/>
              <a:t> klas </a:t>
            </a:r>
          </a:p>
          <a:p>
            <a:pPr marL="342900" indent="-342900">
              <a:buFontTx/>
              <a:buChar char="-"/>
            </a:pPr>
            <a:r>
              <a:rPr lang="nl-NL" sz="2400" dirty="0"/>
              <a:t>Groepsmentor / persoonlijk mentor</a:t>
            </a:r>
          </a:p>
          <a:p>
            <a:pPr marL="342900" indent="-342900">
              <a:buFontTx/>
              <a:buChar char="-"/>
            </a:pPr>
            <a:r>
              <a:rPr lang="nl-NL" sz="2400" dirty="0"/>
              <a:t>Profielkeuze (lessen) </a:t>
            </a:r>
          </a:p>
          <a:p>
            <a:pPr marL="342900" indent="-342900">
              <a:buFontTx/>
              <a:buChar char="-"/>
            </a:pPr>
            <a:r>
              <a:rPr lang="nl-NL" sz="2400" dirty="0"/>
              <a:t>Overstap HAVO</a:t>
            </a:r>
          </a:p>
          <a:p>
            <a:pPr marL="342900" indent="-342900">
              <a:buFontTx/>
              <a:buChar char="-"/>
            </a:pPr>
            <a:r>
              <a:rPr lang="nl-NL" sz="2400" dirty="0"/>
              <a:t>Rondvraag </a:t>
            </a:r>
          </a:p>
          <a:p>
            <a:pPr marL="342900" indent="-342900">
              <a:buFontTx/>
              <a:buChar char="-"/>
            </a:pPr>
            <a:endParaRPr lang="nl-NL" sz="2400" dirty="0"/>
          </a:p>
        </p:txBody>
      </p:sp>
    </p:spTree>
    <p:extLst>
      <p:ext uri="{BB962C8B-B14F-4D97-AF65-F5344CB8AC3E}">
        <p14:creationId xmlns:p14="http://schemas.microsoft.com/office/powerpoint/2010/main" val="828679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1938992"/>
          </a:xfrm>
          <a:prstGeom prst="rect">
            <a:avLst/>
          </a:prstGeom>
          <a:noFill/>
        </p:spPr>
        <p:txBody>
          <a:bodyPr wrap="square" rtlCol="0">
            <a:spAutoFit/>
          </a:bodyPr>
          <a:lstStyle/>
          <a:p>
            <a:r>
              <a:rPr lang="nl-NL" sz="2400" b="1" dirty="0"/>
              <a:t>Contactouders</a:t>
            </a:r>
          </a:p>
          <a:p>
            <a:endParaRPr lang="nl-NL" sz="2400" dirty="0"/>
          </a:p>
          <a:p>
            <a:pPr marL="342900" indent="-342900">
              <a:buFontTx/>
              <a:buChar char="-"/>
            </a:pPr>
            <a:r>
              <a:rPr lang="nl-NL" sz="2400" dirty="0"/>
              <a:t>Wie was/waren contactouder(s) vorig jaar?</a:t>
            </a:r>
          </a:p>
          <a:p>
            <a:pPr marL="342900" indent="-342900">
              <a:buFontTx/>
              <a:buChar char="-"/>
            </a:pPr>
            <a:r>
              <a:rPr lang="nl-NL" sz="2400" dirty="0"/>
              <a:t>Wie willen deze taak dit jaar op zich nemen? </a:t>
            </a:r>
          </a:p>
          <a:p>
            <a:pPr marL="342900" indent="-342900">
              <a:buFontTx/>
              <a:buChar char="-"/>
            </a:pPr>
            <a:endParaRPr lang="nl-NL" sz="2400" dirty="0"/>
          </a:p>
        </p:txBody>
      </p:sp>
    </p:spTree>
    <p:extLst>
      <p:ext uri="{BB962C8B-B14F-4D97-AF65-F5344CB8AC3E}">
        <p14:creationId xmlns:p14="http://schemas.microsoft.com/office/powerpoint/2010/main" val="406967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3785652"/>
          </a:xfrm>
          <a:prstGeom prst="rect">
            <a:avLst/>
          </a:prstGeom>
          <a:noFill/>
        </p:spPr>
        <p:txBody>
          <a:bodyPr wrap="square" rtlCol="0">
            <a:spAutoFit/>
          </a:bodyPr>
          <a:lstStyle/>
          <a:p>
            <a:r>
              <a:rPr lang="nl-NL" sz="2400" b="1" dirty="0"/>
              <a:t>Praktische zaken/</a:t>
            </a:r>
            <a:r>
              <a:rPr lang="nl-NL" sz="2400" dirty="0"/>
              <a:t>WEBSITE</a:t>
            </a:r>
          </a:p>
          <a:p>
            <a:endParaRPr lang="nl-NL" sz="2400" dirty="0"/>
          </a:p>
          <a:p>
            <a:r>
              <a:rPr lang="nl-NL" sz="2400" dirty="0"/>
              <a:t>Actuele zaken – Juiste data in jaaragenda – Schoolboekje </a:t>
            </a:r>
          </a:p>
          <a:p>
            <a:r>
              <a:rPr lang="nl-NL" sz="2400" dirty="0"/>
              <a:t>-  Roosterwijzigingen – Informatie </a:t>
            </a:r>
          </a:p>
          <a:p>
            <a:r>
              <a:rPr lang="nl-NL" sz="2400" dirty="0"/>
              <a:t> </a:t>
            </a:r>
          </a:p>
          <a:p>
            <a:endParaRPr lang="nl-NL" sz="2400" dirty="0"/>
          </a:p>
          <a:p>
            <a:r>
              <a:rPr lang="nl-NL" sz="2400" dirty="0"/>
              <a:t>Jordannieuws gaat via email</a:t>
            </a:r>
          </a:p>
          <a:p>
            <a:r>
              <a:rPr lang="nl-NL" sz="2400" dirty="0"/>
              <a:t>Bij wijzigingen email / telefoonnummers doorgeven aan administratie</a:t>
            </a:r>
          </a:p>
          <a:p>
            <a:r>
              <a:rPr lang="nl-NL" sz="2400" dirty="0"/>
              <a:t>(ook noodnummers / of nummers op werk) </a:t>
            </a:r>
          </a:p>
          <a:p>
            <a:pPr marL="342900" indent="-342900">
              <a:buFontTx/>
              <a:buChar char="-"/>
            </a:pPr>
            <a:endParaRPr lang="nl-NL" sz="2400" dirty="0"/>
          </a:p>
        </p:txBody>
      </p:sp>
    </p:spTree>
    <p:extLst>
      <p:ext uri="{BB962C8B-B14F-4D97-AF65-F5344CB8AC3E}">
        <p14:creationId xmlns:p14="http://schemas.microsoft.com/office/powerpoint/2010/main" val="314423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2308324"/>
          </a:xfrm>
          <a:prstGeom prst="rect">
            <a:avLst/>
          </a:prstGeom>
          <a:noFill/>
        </p:spPr>
        <p:txBody>
          <a:bodyPr wrap="square" rtlCol="0">
            <a:spAutoFit/>
          </a:bodyPr>
          <a:lstStyle/>
          <a:p>
            <a:r>
              <a:rPr lang="nl-NL" sz="2400" b="1" dirty="0"/>
              <a:t>Praktische zaken/</a:t>
            </a:r>
            <a:r>
              <a:rPr lang="nl-NL" sz="2400" dirty="0"/>
              <a:t>AFTEKENEN </a:t>
            </a:r>
          </a:p>
          <a:p>
            <a:endParaRPr lang="nl-NL" sz="2400" dirty="0"/>
          </a:p>
          <a:p>
            <a:r>
              <a:rPr lang="nl-NL" sz="2400" dirty="0"/>
              <a:t>Het goed bijhouden van het pensumboekje is erg belangrijk. Eigen administratie geeft rust, overzicht en bewijs. </a:t>
            </a:r>
          </a:p>
          <a:p>
            <a:r>
              <a:rPr lang="nl-NL" sz="2400" dirty="0"/>
              <a:t>Achterstanden vorig jaar = verplichte 2</a:t>
            </a:r>
            <a:r>
              <a:rPr lang="nl-NL" sz="2400" baseline="30000" dirty="0"/>
              <a:t>e</a:t>
            </a:r>
            <a:r>
              <a:rPr lang="nl-NL" sz="2400" dirty="0"/>
              <a:t> keuze deze week</a:t>
            </a:r>
          </a:p>
          <a:p>
            <a:pPr marL="342900" indent="-342900">
              <a:buFontTx/>
              <a:buChar char="-"/>
            </a:pPr>
            <a:endParaRPr lang="nl-NL" sz="2400" dirty="0"/>
          </a:p>
        </p:txBody>
      </p:sp>
    </p:spTree>
    <p:extLst>
      <p:ext uri="{BB962C8B-B14F-4D97-AF65-F5344CB8AC3E}">
        <p14:creationId xmlns:p14="http://schemas.microsoft.com/office/powerpoint/2010/main" val="242085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a:off x="406400" y="314960"/>
            <a:ext cx="11521440" cy="538480"/>
          </a:xfrm>
          <a:prstGeom prst="roundRect">
            <a:avLst/>
          </a:prstGeom>
          <a:solidFill>
            <a:srgbClr val="E456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6" name="Afbeelding 5"/>
          <p:cNvPicPr>
            <a:picLocks noChangeAspect="1"/>
          </p:cNvPicPr>
          <p:nvPr/>
        </p:nvPicPr>
        <p:blipFill>
          <a:blip r:embed="rId2"/>
          <a:stretch>
            <a:fillRect/>
          </a:stretch>
        </p:blipFill>
        <p:spPr>
          <a:xfrm>
            <a:off x="485100" y="371464"/>
            <a:ext cx="1549480" cy="425472"/>
          </a:xfrm>
          <a:prstGeom prst="rect">
            <a:avLst/>
          </a:prstGeom>
        </p:spPr>
      </p:pic>
      <p:sp>
        <p:nvSpPr>
          <p:cNvPr id="2" name="Tekstvak 1"/>
          <p:cNvSpPr txBox="1"/>
          <p:nvPr/>
        </p:nvSpPr>
        <p:spPr>
          <a:xfrm>
            <a:off x="1729780" y="1298955"/>
            <a:ext cx="9243020" cy="5262979"/>
          </a:xfrm>
          <a:prstGeom prst="rect">
            <a:avLst/>
          </a:prstGeom>
          <a:noFill/>
        </p:spPr>
        <p:txBody>
          <a:bodyPr wrap="square" rtlCol="0">
            <a:spAutoFit/>
          </a:bodyPr>
          <a:lstStyle/>
          <a:p>
            <a:r>
              <a:rPr lang="nl-NL" sz="2400" b="1" dirty="0"/>
              <a:t>Praktische zaken/ </a:t>
            </a:r>
            <a:r>
              <a:rPr lang="nl-NL" sz="2400" dirty="0">
                <a:latin typeface="Gill Sans MT" panose="020B0502020104020203" pitchFamily="34" charset="0"/>
              </a:rPr>
              <a:t>ABSENTIE REGELING</a:t>
            </a:r>
          </a:p>
          <a:p>
            <a:r>
              <a:rPr lang="nl-NL" sz="2400" dirty="0">
                <a:latin typeface="Gill Sans MT" panose="020B0502020104020203" pitchFamily="34" charset="0"/>
              </a:rPr>
              <a:t> </a:t>
            </a:r>
          </a:p>
          <a:p>
            <a:r>
              <a:rPr lang="nl-NL" sz="2400" dirty="0"/>
              <a:t>Absent melden en beter melden kan via de website. Als dit niet lukt is telefonisch ook een optie. Het liefst </a:t>
            </a:r>
            <a:r>
              <a:rPr lang="nl-NL" sz="2400" b="1" dirty="0"/>
              <a:t>voor 08:30</a:t>
            </a:r>
            <a:r>
              <a:rPr lang="nl-NL" sz="2400" dirty="0"/>
              <a:t>.</a:t>
            </a:r>
            <a:br>
              <a:rPr lang="nl-NL" sz="2400" dirty="0"/>
            </a:br>
            <a:r>
              <a:rPr lang="nl-NL" sz="2400" dirty="0"/>
              <a:t> Maak afspraken met dokter, tandarts en dergelijke zoveel mogelijk na 15:00 u. Lukt dat niet, meld uw kind dan van te voren af bij de absentiebewaker via de website. </a:t>
            </a:r>
            <a:r>
              <a:rPr lang="nl-NL" altLang="nl-NL" sz="2400" dirty="0"/>
              <a:t> </a:t>
            </a:r>
          </a:p>
          <a:p>
            <a:r>
              <a:rPr lang="nl-NL" altLang="nl-NL" sz="2400" dirty="0"/>
              <a:t>Niet verantwoorde absenties moeten ’s morgens om 8.00 uur worden ingehaald. </a:t>
            </a:r>
          </a:p>
          <a:p>
            <a:r>
              <a:rPr lang="nl-NL" altLang="nl-NL" sz="2400" dirty="0"/>
              <a:t>Als Glenn niet tijdig bericht heeft ontvangen en hij moet de klas in om de leerling bij zich te roepen, kan hij een sanctie opleggen in de vorm van nablijven om 15.00 uur.</a:t>
            </a:r>
          </a:p>
          <a:p>
            <a:r>
              <a:rPr lang="nl-NL" altLang="nl-NL" sz="2400" dirty="0"/>
              <a:t>Bijzonder verlof bij de coördinator aanvragen. (2 weken van te voren)</a:t>
            </a:r>
          </a:p>
          <a:p>
            <a:pPr marL="342900" indent="-342900">
              <a:buFontTx/>
              <a:buChar char="-"/>
            </a:pPr>
            <a:endParaRPr lang="nl-NL" sz="2400" dirty="0"/>
          </a:p>
        </p:txBody>
      </p:sp>
    </p:spTree>
    <p:extLst>
      <p:ext uri="{BB962C8B-B14F-4D97-AF65-F5344CB8AC3E}">
        <p14:creationId xmlns:p14="http://schemas.microsoft.com/office/powerpoint/2010/main" val="385119559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TotalTime>
  <Words>782</Words>
  <Application>Microsoft Office PowerPoint</Application>
  <PresentationFormat>Breedbeeld</PresentationFormat>
  <Paragraphs>125</Paragraphs>
  <Slides>18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Arial</vt:lpstr>
      <vt:lpstr>Calibri</vt:lpstr>
      <vt:lpstr>Calibri Light</vt:lpstr>
      <vt:lpstr>Gill Sans MT</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gebruiker</dc:creator>
  <cp:lastModifiedBy>Paul Kelsma</cp:lastModifiedBy>
  <cp:revision>65</cp:revision>
  <dcterms:created xsi:type="dcterms:W3CDTF">2018-03-19T14:15:16Z</dcterms:created>
  <dcterms:modified xsi:type="dcterms:W3CDTF">2023-09-11T08:20:33Z</dcterms:modified>
</cp:coreProperties>
</file>