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67" r:id="rId2"/>
    <p:sldId id="256" r:id="rId3"/>
    <p:sldId id="260" r:id="rId4"/>
    <p:sldId id="261" r:id="rId5"/>
    <p:sldId id="258" r:id="rId6"/>
    <p:sldId id="273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AFF"/>
    <a:srgbClr val="E45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723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911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0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14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418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82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51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34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07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5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AFC-0359-4540-B774-A06A7F6E108D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28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4DBAFF"/>
            </a:gs>
            <a:gs pos="86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7DAFC-0359-4540-B774-A06A7F6E108D}" type="datetimeFigureOut">
              <a:rPr lang="nl-NL" smtClean="0"/>
              <a:t>16-9-2019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56F28-DAB2-4761-AFD6-97F2FE7440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8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_4LAYrhVf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bTwxudTJ-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amenblad.nl/onderwerp/uitslagbepaling-havo-en-vwo/202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jneindexamen.nl/" TargetMode="External"/><Relationship Id="rId5" Type="http://schemas.openxmlformats.org/officeDocument/2006/relationships/hyperlink" Target="http://www.cito.nl/" TargetMode="External"/><Relationship Id="rId4" Type="http://schemas.openxmlformats.org/officeDocument/2006/relationships/hyperlink" Target="http://www.examenblad.nl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rdanmlu.nl/jaarlagen/5-havo/relevante-download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5 havo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034580" y="1334814"/>
            <a:ext cx="92430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Examensecretaris:	conrector Joke van den Hoeven</a:t>
            </a:r>
          </a:p>
          <a:p>
            <a:endParaRPr lang="nl-NL" sz="2400" dirty="0"/>
          </a:p>
          <a:p>
            <a:r>
              <a:rPr lang="nl-NL" sz="2400" dirty="0" smtClean="0"/>
              <a:t>Coördinator 45H:	</a:t>
            </a:r>
            <a:r>
              <a:rPr lang="nl-NL" sz="2400" dirty="0" err="1" smtClean="0"/>
              <a:t>Sarina</a:t>
            </a:r>
            <a:r>
              <a:rPr lang="nl-NL" sz="2400" dirty="0" smtClean="0"/>
              <a:t> Nap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		Bij afwezigheid: </a:t>
            </a:r>
          </a:p>
          <a:p>
            <a:r>
              <a:rPr lang="nl-NL" sz="2400" dirty="0"/>
              <a:t>	</a:t>
            </a:r>
            <a:r>
              <a:rPr lang="nl-NL" sz="2400" dirty="0" smtClean="0"/>
              <a:t>		Richard van </a:t>
            </a:r>
            <a:r>
              <a:rPr lang="nl-NL" sz="2400" dirty="0" err="1" smtClean="0"/>
              <a:t>Oostenbrugge</a:t>
            </a:r>
            <a:endParaRPr lang="nl-NL" sz="2400" dirty="0" smtClean="0"/>
          </a:p>
          <a:p>
            <a:endParaRPr lang="nl-NL" sz="2400" dirty="0"/>
          </a:p>
          <a:p>
            <a:r>
              <a:rPr lang="nl-NL" sz="2400" dirty="0" smtClean="0"/>
              <a:t>Mentor:		is eerste contactpersoon voor leerling en ouders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512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5 havo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048000" y="1305342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2000" b="1" dirty="0"/>
              <a:t>Digitale info</a:t>
            </a:r>
          </a:p>
          <a:p>
            <a:pPr>
              <a:defRPr/>
            </a:pPr>
            <a:r>
              <a:rPr lang="nl-NL" sz="2000" dirty="0"/>
              <a:t>Via de website van de school en magister kun je bij alle relevante informatie: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sz="2000" b="1" i="1" dirty="0"/>
              <a:t>cijfers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sz="2000" b="1" i="1" dirty="0"/>
              <a:t>lesroosters en (school)examenroosters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sz="2000" b="1" i="1" dirty="0"/>
              <a:t>PTA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nl-NL" sz="2000" b="1" i="1" dirty="0"/>
              <a:t>examenreglement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r>
              <a:rPr lang="nl-NL" sz="2000" b="1" dirty="0"/>
              <a:t>Papieren info</a:t>
            </a:r>
            <a:r>
              <a:rPr lang="nl-NL" sz="2000" dirty="0"/>
              <a:t>: </a:t>
            </a:r>
            <a:r>
              <a:rPr lang="nl-NL" sz="2000" b="1" i="1" dirty="0"/>
              <a:t>pensumboekje</a:t>
            </a:r>
            <a:r>
              <a:rPr lang="nl-NL" sz="2000" dirty="0"/>
              <a:t> 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r>
              <a:rPr lang="nl-NL" sz="2000" b="1" dirty="0"/>
              <a:t>Mail via Magister</a:t>
            </a:r>
            <a:r>
              <a:rPr lang="nl-NL" sz="2000" dirty="0"/>
              <a:t>: </a:t>
            </a:r>
            <a:r>
              <a:rPr lang="nl-NL" sz="2000" b="1" i="1" dirty="0"/>
              <a:t>coördinator</a:t>
            </a:r>
            <a:r>
              <a:rPr lang="nl-NL" sz="2000" dirty="0"/>
              <a:t> neemt vaak contact met je op voor iets bijzonders via </a:t>
            </a:r>
            <a:r>
              <a:rPr lang="nl-NL" sz="2000" dirty="0" smtClean="0"/>
              <a:t>magistermail.</a:t>
            </a:r>
          </a:p>
          <a:p>
            <a:pPr>
              <a:defRPr/>
            </a:pPr>
            <a:r>
              <a:rPr lang="nl-NL" sz="2000" dirty="0" smtClean="0"/>
              <a:t>Tip: stuur deze mail door naar je privémailadres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r>
              <a:rPr lang="nl-NL" sz="2000" b="1" dirty="0"/>
              <a:t>Belangrijke mails gaan in cc naar ouders</a:t>
            </a:r>
          </a:p>
        </p:txBody>
      </p:sp>
    </p:spTree>
    <p:extLst>
      <p:ext uri="{BB962C8B-B14F-4D97-AF65-F5344CB8AC3E}">
        <p14:creationId xmlns:p14="http://schemas.microsoft.com/office/powerpoint/2010/main" val="13249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5 havo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744717" y="1397876"/>
            <a:ext cx="85554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Hou vol, nog vier sheets:</a:t>
            </a: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Herkansing(en) verliezen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(school)examens inhalen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Lesbezoek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Voorzieningen</a:t>
            </a:r>
          </a:p>
        </p:txBody>
      </p:sp>
    </p:spTree>
    <p:extLst>
      <p:ext uri="{BB962C8B-B14F-4D97-AF65-F5344CB8AC3E}">
        <p14:creationId xmlns:p14="http://schemas.microsoft.com/office/powerpoint/2010/main" val="14873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5 havo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870841" y="1439917"/>
            <a:ext cx="8397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Maar eerste een </a:t>
            </a:r>
            <a:r>
              <a:rPr lang="nl-NL" sz="2800" dirty="0" smtClean="0">
                <a:hlinkClick r:id="rId3"/>
              </a:rPr>
              <a:t>intermezzo</a:t>
            </a:r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576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5 havo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702676" y="1546611"/>
            <a:ext cx="89758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/>
              <a:t>Herkansingen kwijtraken</a:t>
            </a:r>
          </a:p>
          <a:p>
            <a:endParaRPr lang="nl-NL" sz="3200" dirty="0"/>
          </a:p>
          <a:p>
            <a:r>
              <a:rPr lang="nl-NL" sz="3200" dirty="0"/>
              <a:t>Deadlines overschrijden: po’s en instapeisen schoolexamens</a:t>
            </a:r>
          </a:p>
          <a:p>
            <a:endParaRPr lang="nl-NL" sz="3200" dirty="0"/>
          </a:p>
          <a:p>
            <a:r>
              <a:rPr lang="nl-NL" sz="3200" dirty="0"/>
              <a:t>Fraude  </a:t>
            </a:r>
          </a:p>
          <a:p>
            <a:endParaRPr lang="nl-NL" sz="3200" dirty="0"/>
          </a:p>
          <a:p>
            <a:r>
              <a:rPr lang="nl-NL" sz="3200" dirty="0"/>
              <a:t>Ongeoorloofd en onverbeterlijk verzuim </a:t>
            </a:r>
          </a:p>
        </p:txBody>
      </p:sp>
    </p:spTree>
    <p:extLst>
      <p:ext uri="{BB962C8B-B14F-4D97-AF65-F5344CB8AC3E}">
        <p14:creationId xmlns:p14="http://schemas.microsoft.com/office/powerpoint/2010/main" val="41999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5 havo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765738" y="1474619"/>
            <a:ext cx="86605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Inhalen examens: </a:t>
            </a:r>
            <a:r>
              <a:rPr lang="nl-NL" sz="2400" b="1" dirty="0">
                <a:latin typeface="Matura MT Script Capitals" pitchFamily="66" charset="0"/>
              </a:rPr>
              <a:t>liever niet!!!!!!!!!! </a:t>
            </a:r>
          </a:p>
          <a:p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/>
              <a:t>alleen met geldige reden gemiste examens mogen ingehaald worden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/>
              <a:t>afmelding vooraf en schriftelijke bevestiging achteraf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/>
              <a:t>bij ziekte dient (huisarts) geraadpleegd te worden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/>
              <a:t>bij ongeoorloofde afwezigheid krijg je een 1, die kun je met een herkansing ‘repareren’ </a:t>
            </a:r>
          </a:p>
          <a:p>
            <a:endParaRPr lang="nl-NL" sz="2400" dirty="0"/>
          </a:p>
          <a:p>
            <a:r>
              <a:rPr lang="nl-NL" sz="2400" b="1" dirty="0" smtClean="0"/>
              <a:t>Wanneer </a:t>
            </a:r>
            <a:r>
              <a:rPr lang="nl-NL" sz="2400" b="1" dirty="0"/>
              <a:t>inhalen?</a:t>
            </a:r>
          </a:p>
          <a:p>
            <a:r>
              <a:rPr lang="nl-NL" sz="2400" dirty="0"/>
              <a:t>volgende examenronde, eventueel herkansingen </a:t>
            </a:r>
          </a:p>
          <a:p>
            <a:r>
              <a:rPr lang="nl-NL" sz="2400" dirty="0"/>
              <a:t>inhalen geeft altijd planningsproblemen </a:t>
            </a:r>
          </a:p>
          <a:p>
            <a:r>
              <a:rPr lang="nl-NL" sz="2400" dirty="0"/>
              <a:t>soms niet meer mogelijk (SE3 bijv.)  </a:t>
            </a:r>
          </a:p>
        </p:txBody>
      </p:sp>
    </p:spTree>
    <p:extLst>
      <p:ext uri="{BB962C8B-B14F-4D97-AF65-F5344CB8AC3E}">
        <p14:creationId xmlns:p14="http://schemas.microsoft.com/office/powerpoint/2010/main" val="5590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5 havo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732690" y="1202820"/>
            <a:ext cx="68947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Lesbezoek</a:t>
            </a:r>
          </a:p>
          <a:p>
            <a:endParaRPr lang="nl-NL" sz="2400" dirty="0"/>
          </a:p>
          <a:p>
            <a:r>
              <a:rPr lang="nl-NL" sz="2400" dirty="0"/>
              <a:t>In examenklas mag je 2 uren per week vrij ‘</a:t>
            </a:r>
            <a:r>
              <a:rPr lang="nl-NL" sz="2400" dirty="0" err="1"/>
              <a:t>cuppen</a:t>
            </a:r>
            <a:r>
              <a:rPr lang="nl-NL" sz="2400" dirty="0"/>
              <a:t>’.</a:t>
            </a:r>
          </a:p>
          <a:p>
            <a:r>
              <a:rPr lang="nl-NL" sz="2400" dirty="0"/>
              <a:t>Verder verplicht naar de (</a:t>
            </a:r>
            <a:r>
              <a:rPr lang="nl-NL" sz="2400" dirty="0" err="1"/>
              <a:t>begeleidings</a:t>
            </a:r>
            <a:r>
              <a:rPr lang="nl-NL" sz="2400" dirty="0"/>
              <a:t>)lessen.</a:t>
            </a:r>
          </a:p>
          <a:p>
            <a:endParaRPr lang="nl-NL" sz="2400" dirty="0"/>
          </a:p>
          <a:p>
            <a:r>
              <a:rPr lang="nl-NL" sz="2400" dirty="0"/>
              <a:t>Alleen in schoolexamenweken hoef je niet naar de les</a:t>
            </a:r>
          </a:p>
          <a:p>
            <a:endParaRPr lang="nl-NL" sz="2400" dirty="0"/>
          </a:p>
          <a:p>
            <a:r>
              <a:rPr lang="nl-NL" sz="2400" dirty="0"/>
              <a:t>Extra sanctie ongeoorloofd en onverbeterlijk verzuim: herkansing schrappen.</a:t>
            </a:r>
          </a:p>
          <a:p>
            <a:endParaRPr lang="nl-NL" sz="2400" dirty="0"/>
          </a:p>
          <a:p>
            <a:r>
              <a:rPr lang="nl-NL" sz="2400" dirty="0"/>
              <a:t>Absentieafhandeling: Glenn Klarenbeek</a:t>
            </a:r>
          </a:p>
        </p:txBody>
      </p:sp>
    </p:spTree>
    <p:extLst>
      <p:ext uri="{BB962C8B-B14F-4D97-AF65-F5344CB8AC3E}">
        <p14:creationId xmlns:p14="http://schemas.microsoft.com/office/powerpoint/2010/main" val="24125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5 havo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2732690" y="1202820"/>
            <a:ext cx="68947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Lesbezoek</a:t>
            </a:r>
          </a:p>
          <a:p>
            <a:endParaRPr lang="nl-NL" sz="2400" dirty="0"/>
          </a:p>
          <a:p>
            <a:r>
              <a:rPr lang="nl-NL" sz="2400" dirty="0"/>
              <a:t>In examenklas mag je 2 uren per week vrij ‘</a:t>
            </a:r>
            <a:r>
              <a:rPr lang="nl-NL" sz="2400" dirty="0" err="1"/>
              <a:t>cuppen</a:t>
            </a:r>
            <a:r>
              <a:rPr lang="nl-NL" sz="2400" dirty="0"/>
              <a:t>’.</a:t>
            </a:r>
          </a:p>
          <a:p>
            <a:r>
              <a:rPr lang="nl-NL" sz="2400" dirty="0"/>
              <a:t>Verder verplicht naar de (</a:t>
            </a:r>
            <a:r>
              <a:rPr lang="nl-NL" sz="2400" dirty="0" err="1"/>
              <a:t>begeleidings</a:t>
            </a:r>
            <a:r>
              <a:rPr lang="nl-NL" sz="2400" dirty="0"/>
              <a:t>)lessen.</a:t>
            </a:r>
          </a:p>
          <a:p>
            <a:endParaRPr lang="nl-NL" sz="2400" dirty="0"/>
          </a:p>
          <a:p>
            <a:r>
              <a:rPr lang="nl-NL" sz="2400" dirty="0"/>
              <a:t>Alleen in schoolexamenweken hoef je niet naar de les</a:t>
            </a:r>
          </a:p>
          <a:p>
            <a:endParaRPr lang="nl-NL" sz="2400" dirty="0"/>
          </a:p>
          <a:p>
            <a:r>
              <a:rPr lang="nl-NL" sz="2400" dirty="0"/>
              <a:t>Extra sanctie ongeoorloofd en onverbeterlijk verzuim: herkansing schrappen.</a:t>
            </a:r>
          </a:p>
          <a:p>
            <a:endParaRPr lang="nl-NL" sz="2400" dirty="0"/>
          </a:p>
          <a:p>
            <a:r>
              <a:rPr lang="nl-NL" sz="2400" dirty="0"/>
              <a:t>Absentieafhandeling: Glenn Klarenbeek</a:t>
            </a:r>
          </a:p>
        </p:txBody>
      </p:sp>
    </p:spTree>
    <p:extLst>
      <p:ext uri="{BB962C8B-B14F-4D97-AF65-F5344CB8AC3E}">
        <p14:creationId xmlns:p14="http://schemas.microsoft.com/office/powerpoint/2010/main" val="1452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5 havo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034580" y="1103781"/>
            <a:ext cx="83557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/>
              <a:t>Voorzieningen SE en CE </a:t>
            </a:r>
          </a:p>
          <a:p>
            <a:endParaRPr lang="nl-NL" sz="2400" dirty="0"/>
          </a:p>
          <a:p>
            <a:r>
              <a:rPr lang="nl-NL" sz="2400" dirty="0"/>
              <a:t>Vier voorzieningen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extra tijd;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pauze;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gebruik laptop;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tekst naar spraak of gesproken tekst (alleen CE)</a:t>
            </a:r>
          </a:p>
          <a:p>
            <a:endParaRPr lang="nl-NL" sz="2400" dirty="0"/>
          </a:p>
          <a:p>
            <a:r>
              <a:rPr lang="nl-NL" sz="2400" dirty="0"/>
              <a:t>Medisch advies nodig</a:t>
            </a:r>
          </a:p>
          <a:p>
            <a:endParaRPr lang="nl-NL" sz="2400" dirty="0"/>
          </a:p>
          <a:p>
            <a:r>
              <a:rPr lang="nl-NL" sz="2400" dirty="0"/>
              <a:t>Tijdig aanvragen</a:t>
            </a:r>
          </a:p>
          <a:p>
            <a:endParaRPr lang="nl-NL" sz="2400" dirty="0"/>
          </a:p>
          <a:p>
            <a:r>
              <a:rPr lang="nl-NL" sz="2400" dirty="0"/>
              <a:t>Registratie in magister (controleren!): 1 en 2 gelden voor alle vakken, 2 en 3 voor de aangegeven examens, bijvoorbeeld laptop bij ne-402, CE </a:t>
            </a:r>
            <a:r>
              <a:rPr lang="nl-NL" sz="2400" dirty="0" err="1"/>
              <a:t>gs</a:t>
            </a:r>
            <a:r>
              <a:rPr lang="nl-NL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606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5 havo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034580" y="1103781"/>
            <a:ext cx="8355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 smtClean="0"/>
              <a:t>Dank voor jullie aandacht!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392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85100" y="293392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5 havo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443318" y="1237129"/>
            <a:ext cx="93681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De eindstreep</a:t>
            </a:r>
          </a:p>
          <a:p>
            <a:endParaRPr lang="nl-NL" sz="3200" dirty="0"/>
          </a:p>
          <a:p>
            <a:r>
              <a:rPr lang="nl-NL" sz="3200" dirty="0" smtClean="0"/>
              <a:t>15 juli 2020: 	Diploma-uitreiking </a:t>
            </a:r>
          </a:p>
          <a:p>
            <a:r>
              <a:rPr lang="nl-NL" sz="3200" dirty="0"/>
              <a:t>	</a:t>
            </a:r>
            <a:r>
              <a:rPr lang="nl-NL" sz="3200" dirty="0" smtClean="0"/>
              <a:t>		15.30 uur: 6 vwo</a:t>
            </a:r>
          </a:p>
          <a:p>
            <a:r>
              <a:rPr lang="nl-NL" sz="3200" dirty="0"/>
              <a:t>	</a:t>
            </a:r>
            <a:r>
              <a:rPr lang="nl-NL" sz="3200" dirty="0" smtClean="0"/>
              <a:t>		16.15 uur: 5 havo</a:t>
            </a:r>
          </a:p>
          <a:p>
            <a:r>
              <a:rPr lang="nl-NL" sz="3200" dirty="0"/>
              <a:t>	</a:t>
            </a:r>
            <a:r>
              <a:rPr lang="nl-NL" sz="3200" dirty="0" smtClean="0"/>
              <a:t>		- gezamenlijk deel in </a:t>
            </a:r>
            <a:r>
              <a:rPr lang="nl-NL" sz="3200" dirty="0" smtClean="0">
                <a:hlinkClick r:id="rId3"/>
              </a:rPr>
              <a:t>Staula</a:t>
            </a:r>
            <a:endParaRPr lang="nl-NL" sz="3200" dirty="0" smtClean="0"/>
          </a:p>
          <a:p>
            <a:r>
              <a:rPr lang="nl-NL" sz="3200" dirty="0"/>
              <a:t>	</a:t>
            </a:r>
            <a:r>
              <a:rPr lang="nl-NL" sz="3200" dirty="0" smtClean="0"/>
              <a:t>		- in lokaal praatje van je mentor</a:t>
            </a:r>
          </a:p>
          <a:p>
            <a:r>
              <a:rPr lang="nl-NL" sz="3200" dirty="0"/>
              <a:t>	</a:t>
            </a:r>
            <a:r>
              <a:rPr lang="nl-NL" sz="3200" dirty="0" smtClean="0"/>
              <a:t>		- borrel</a:t>
            </a:r>
          </a:p>
          <a:p>
            <a:r>
              <a:rPr lang="nl-NL" sz="3200" dirty="0" smtClean="0"/>
              <a:t>16 juli 2020: 	Gala 5h/6v</a:t>
            </a:r>
            <a:endParaRPr lang="nl-NL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682" y="3742583"/>
            <a:ext cx="2251858" cy="184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5 havo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443318" y="1586753"/>
            <a:ext cx="961913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Recente resultaten 5 havo</a:t>
            </a:r>
          </a:p>
          <a:p>
            <a:endParaRPr lang="nl-NL" sz="3600" dirty="0" smtClean="0"/>
          </a:p>
          <a:p>
            <a:r>
              <a:rPr lang="nl-NL" sz="3600" i="1" dirty="0" smtClean="0"/>
              <a:t>18/19: 87</a:t>
            </a:r>
            <a:r>
              <a:rPr lang="nl-NL" sz="3600" i="1" dirty="0"/>
              <a:t>% van de 60 (52 wel; 8 niet)</a:t>
            </a:r>
          </a:p>
          <a:p>
            <a:r>
              <a:rPr lang="nl-NL" sz="3600" i="1" dirty="0" smtClean="0"/>
              <a:t>17/18: 93</a:t>
            </a:r>
            <a:r>
              <a:rPr lang="nl-NL" sz="3600" i="1" dirty="0"/>
              <a:t>% van de 59 (55 wel; 4 niet</a:t>
            </a:r>
            <a:r>
              <a:rPr lang="nl-NL" sz="3600" i="1" dirty="0" smtClean="0"/>
              <a:t>)</a:t>
            </a:r>
          </a:p>
          <a:p>
            <a:endParaRPr lang="nl-NL" sz="3600" i="1" dirty="0"/>
          </a:p>
          <a:p>
            <a:r>
              <a:rPr lang="nl-NL" sz="3600" i="1" dirty="0" smtClean="0"/>
              <a:t>Oorzaken van niet-slagen:</a:t>
            </a:r>
          </a:p>
          <a:p>
            <a:pPr marL="571500" indent="-571500">
              <a:buFontTx/>
              <a:buChar char="-"/>
            </a:pPr>
            <a:r>
              <a:rPr lang="nl-NL" sz="3600" i="1" dirty="0" smtClean="0"/>
              <a:t>Mobieltje</a:t>
            </a:r>
          </a:p>
          <a:p>
            <a:pPr marL="571500" indent="-571500">
              <a:buFontTx/>
              <a:buChar char="-"/>
            </a:pPr>
            <a:r>
              <a:rPr lang="nl-NL" sz="3600" i="1" dirty="0" smtClean="0"/>
              <a:t>Onvoldoende focus op schoolwerk</a:t>
            </a:r>
            <a:endParaRPr lang="nl-NL" sz="3600" i="1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565" y="4554099"/>
            <a:ext cx="1545314" cy="8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5 havo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559859" y="1407459"/>
            <a:ext cx="96191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/>
              <a:t>Succesfactoren</a:t>
            </a:r>
          </a:p>
          <a:p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Aanwezigheid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Wekelijkse </a:t>
            </a:r>
            <a:r>
              <a:rPr lang="nl-NL" sz="3600" dirty="0" err="1"/>
              <a:t>wb</a:t>
            </a: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Inzet en werkhouding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/>
              <a:t>Samenwerken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72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5 havo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61248" y="1380565"/>
            <a:ext cx="9654988" cy="4658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Centraal examen</a:t>
            </a:r>
          </a:p>
          <a:p>
            <a:endParaRPr lang="nl-NL" sz="3200" dirty="0" smtClean="0"/>
          </a:p>
          <a:p>
            <a:r>
              <a:rPr lang="nl-NL" sz="3200" dirty="0" smtClean="0"/>
              <a:t>CE1: 			7 mei t/m 25 mei 2020</a:t>
            </a:r>
          </a:p>
          <a:p>
            <a:r>
              <a:rPr lang="nl-NL" sz="3200" dirty="0" err="1" smtClean="0"/>
              <a:t>Uitslagendag</a:t>
            </a:r>
            <a:r>
              <a:rPr lang="nl-NL" sz="3200" dirty="0" smtClean="0"/>
              <a:t>: 	nog niet bekend (rond 10 juni)</a:t>
            </a:r>
          </a:p>
          <a:p>
            <a:r>
              <a:rPr lang="nl-NL" sz="3200" dirty="0" smtClean="0">
                <a:hlinkClick r:id="rId3"/>
              </a:rPr>
              <a:t>CE2</a:t>
            </a:r>
            <a:r>
              <a:rPr lang="nl-NL" sz="3200" dirty="0" smtClean="0"/>
              <a:t>: 			15 juni t/m 18 juni 2020</a:t>
            </a:r>
          </a:p>
          <a:p>
            <a:r>
              <a:rPr lang="nl-NL" sz="3200" dirty="0" smtClean="0"/>
              <a:t>Officiële websites: </a:t>
            </a:r>
          </a:p>
          <a:p>
            <a:r>
              <a:rPr lang="nl-NL" sz="3200" dirty="0"/>
              <a:t>	</a:t>
            </a:r>
            <a:r>
              <a:rPr lang="nl-NL" sz="3200" dirty="0" smtClean="0"/>
              <a:t>		</a:t>
            </a:r>
            <a:r>
              <a:rPr lang="nl-NL" sz="3200" dirty="0" smtClean="0">
                <a:hlinkClick r:id="rId4"/>
              </a:rPr>
              <a:t>www.examenblad.nl</a:t>
            </a:r>
            <a:r>
              <a:rPr lang="nl-NL" sz="3200" dirty="0" smtClean="0"/>
              <a:t>, </a:t>
            </a:r>
          </a:p>
          <a:p>
            <a:r>
              <a:rPr lang="nl-NL" sz="3200" dirty="0"/>
              <a:t>	</a:t>
            </a:r>
            <a:r>
              <a:rPr lang="nl-NL" sz="3200" dirty="0" smtClean="0"/>
              <a:t>		</a:t>
            </a:r>
            <a:r>
              <a:rPr lang="nl-NL" sz="3200" dirty="0" smtClean="0">
                <a:hlinkClick r:id="rId5"/>
              </a:rPr>
              <a:t>www.cito.nl</a:t>
            </a:r>
            <a:r>
              <a:rPr lang="nl-NL" sz="3200" dirty="0" smtClean="0"/>
              <a:t>, </a:t>
            </a:r>
          </a:p>
          <a:p>
            <a:r>
              <a:rPr lang="nl-NL" sz="3200" dirty="0"/>
              <a:t>	</a:t>
            </a:r>
            <a:r>
              <a:rPr lang="nl-NL" sz="3200" dirty="0" smtClean="0"/>
              <a:t>		</a:t>
            </a:r>
            <a:r>
              <a:rPr lang="nl-NL" sz="3200" dirty="0" smtClean="0">
                <a:hlinkClick r:id="rId6"/>
              </a:rPr>
              <a:t>www.mijneindexamen.nl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7502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5 havo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048000" y="366623"/>
            <a:ext cx="6096000" cy="64325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sz="2400" b="1" dirty="0"/>
              <a:t>Wanneer ben je geslaagd? </a:t>
            </a:r>
          </a:p>
          <a:p>
            <a:pPr>
              <a:defRPr/>
            </a:pPr>
            <a:endParaRPr lang="nl-NL" sz="2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nl-NL" sz="2400" dirty="0"/>
              <a:t>Eisen, waaraan je allemaal moet voldoen!</a:t>
            </a:r>
          </a:p>
          <a:p>
            <a:pPr>
              <a:defRPr/>
            </a:pPr>
            <a:endParaRPr lang="nl-NL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000" dirty="0"/>
              <a:t>LO is beoordeeld met 'voldoende' of 'goed‘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nl-NL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000" i="1" dirty="0" smtClean="0"/>
              <a:t>Compensatieregel (m.b.t. eindcijfers)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nl-NL" sz="2000" dirty="0" smtClean="0"/>
              <a:t>alle </a:t>
            </a:r>
            <a:r>
              <a:rPr lang="nl-NL" sz="2000" dirty="0"/>
              <a:t>eindcijfers 6 of hoger; één 5 mag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nl-NL" sz="2000" dirty="0"/>
              <a:t>1x4 / 2x5 / 1x5 + 1x4; gemiddelde tenminste </a:t>
            </a:r>
            <a:r>
              <a:rPr lang="nl-NL" sz="2000" dirty="0" smtClean="0"/>
              <a:t>6,0 </a:t>
            </a:r>
            <a:endParaRPr lang="nl-NL" sz="2000" dirty="0"/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nl-NL" sz="2000" dirty="0"/>
              <a:t>gemiddelde van CKV, MA en PWS is één cijfer: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nl-NL" sz="2000" dirty="0"/>
              <a:t>combinatiecijfer, minimaal 4; 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nl-NL" sz="2000" dirty="0"/>
              <a:t>per onderdeel, ook minimaal 4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nl-NL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000" i="1" dirty="0" smtClean="0"/>
              <a:t>Kernvakkenregel (m.b.t. eindcijfers)</a:t>
            </a:r>
            <a:endParaRPr lang="nl-NL" sz="2000" dirty="0"/>
          </a:p>
          <a:p>
            <a:pPr lvl="1">
              <a:defRPr/>
            </a:pPr>
            <a:r>
              <a:rPr lang="nl-NL" sz="2000" dirty="0" smtClean="0"/>
              <a:t>Nederlands</a:t>
            </a:r>
            <a:r>
              <a:rPr lang="nl-NL" sz="2000" dirty="0"/>
              <a:t>, Engels, </a:t>
            </a:r>
            <a:r>
              <a:rPr lang="nl-NL" sz="2000" dirty="0" smtClean="0"/>
              <a:t>wiskunde: maximaal 1x5</a:t>
            </a:r>
            <a:endParaRPr lang="nl-NL" sz="2000" dirty="0"/>
          </a:p>
          <a:p>
            <a:pPr marL="457200" indent="-457200">
              <a:buFont typeface="+mj-lt"/>
              <a:buAutoNum type="arabicPeriod"/>
              <a:defRPr/>
            </a:pPr>
            <a:endParaRPr lang="nl-NL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000" i="1" dirty="0" smtClean="0"/>
              <a:t>CE-regel (m.b.t. CE-cijfers)</a:t>
            </a:r>
          </a:p>
          <a:p>
            <a:pPr lvl="1">
              <a:defRPr/>
            </a:pPr>
            <a:r>
              <a:rPr lang="nl-NL" sz="2000" dirty="0" smtClean="0"/>
              <a:t>gemiddeld </a:t>
            </a:r>
            <a:r>
              <a:rPr lang="nl-NL" sz="2000" dirty="0"/>
              <a:t>CE-cijfer van alle vakken minimaal 5,50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nl-NL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nl-NL" sz="2000" strike="dblStrike" dirty="0"/>
              <a:t>rekentoets: gedaan, cijfer op cijferlijst, telt niet mee</a:t>
            </a:r>
          </a:p>
        </p:txBody>
      </p:sp>
    </p:spTree>
    <p:extLst>
      <p:ext uri="{BB962C8B-B14F-4D97-AF65-F5344CB8AC3E}">
        <p14:creationId xmlns:p14="http://schemas.microsoft.com/office/powerpoint/2010/main" val="21246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5 havo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034580" y="3505200"/>
            <a:ext cx="6858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SE-3a:		derde schoolexamenronde</a:t>
            </a:r>
          </a:p>
          <a:p>
            <a:r>
              <a:rPr lang="nl-NL" dirty="0" smtClean="0"/>
              <a:t>Projectweek:	mondelingen</a:t>
            </a:r>
          </a:p>
          <a:p>
            <a:r>
              <a:rPr lang="nl-NL" dirty="0" smtClean="0"/>
              <a:t>Week 3.8		les volgens rooster</a:t>
            </a:r>
          </a:p>
          <a:p>
            <a:r>
              <a:rPr lang="nl-NL" dirty="0" smtClean="0"/>
              <a:t>SE-3b:		</a:t>
            </a:r>
            <a:r>
              <a:rPr lang="nl-NL" dirty="0" smtClean="0">
                <a:hlinkClick r:id="rId3"/>
              </a:rPr>
              <a:t>herkansingen</a:t>
            </a:r>
            <a:endParaRPr lang="nl-NL" dirty="0"/>
          </a:p>
          <a:p>
            <a:r>
              <a:rPr lang="nl-NL" dirty="0" smtClean="0"/>
              <a:t>Week 4.1		één les van elk vak</a:t>
            </a:r>
          </a:p>
          <a:p>
            <a:r>
              <a:rPr lang="nl-NL" dirty="0" smtClean="0"/>
              <a:t>Week 4.2: 	facultatieve examentraining</a:t>
            </a:r>
          </a:p>
          <a:p>
            <a:r>
              <a:rPr lang="nl-NL" dirty="0"/>
              <a:t>	</a:t>
            </a:r>
            <a:r>
              <a:rPr lang="nl-NL" dirty="0" smtClean="0"/>
              <a:t>	- workshops en </a:t>
            </a:r>
          </a:p>
          <a:p>
            <a:r>
              <a:rPr lang="nl-NL" dirty="0"/>
              <a:t>	</a:t>
            </a:r>
            <a:r>
              <a:rPr lang="nl-NL" dirty="0" smtClean="0"/>
              <a:t>	- examens oefenen o.b.v. een docent</a:t>
            </a:r>
          </a:p>
          <a:p>
            <a:r>
              <a:rPr lang="nl-NL" dirty="0" smtClean="0"/>
              <a:t>Week 4.3: 	maandag vervolg examentraining, dinsdag stunt</a:t>
            </a:r>
          </a:p>
          <a:p>
            <a:r>
              <a:rPr lang="nl-NL" dirty="0"/>
              <a:t>	</a:t>
            </a:r>
            <a:r>
              <a:rPr lang="nl-NL" dirty="0" smtClean="0"/>
              <a:t> 	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580" y="1099320"/>
            <a:ext cx="795771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                                                                                                                                                                                        5 havo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119" y="909944"/>
            <a:ext cx="10560001" cy="220114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502979" y="3478924"/>
            <a:ext cx="95539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SE-1:		eerste schoolexamenronde</a:t>
            </a:r>
          </a:p>
          <a:p>
            <a:endParaRPr lang="nl-NL" dirty="0"/>
          </a:p>
          <a:p>
            <a:r>
              <a:rPr lang="nl-NL" dirty="0" smtClean="0"/>
              <a:t>4 </a:t>
            </a:r>
            <a:r>
              <a:rPr lang="nl-NL" dirty="0"/>
              <a:t>t/m 9 januari:	</a:t>
            </a:r>
            <a:r>
              <a:rPr lang="nl-NL" dirty="0" err="1"/>
              <a:t>skireis</a:t>
            </a:r>
            <a:endParaRPr lang="nl-NL" dirty="0"/>
          </a:p>
          <a:p>
            <a:r>
              <a:rPr lang="nl-NL" dirty="0"/>
              <a:t>10 januari</a:t>
            </a:r>
            <a:r>
              <a:rPr lang="nl-NL" dirty="0" smtClean="0"/>
              <a:t>:</a:t>
            </a:r>
            <a:r>
              <a:rPr lang="nl-NL" dirty="0"/>
              <a:t>	gewoon naar school!</a:t>
            </a:r>
          </a:p>
          <a:p>
            <a:r>
              <a:rPr lang="nl-NL" dirty="0" smtClean="0"/>
              <a:t>18 februari:	profielwerkstukpresentatie</a:t>
            </a:r>
          </a:p>
          <a:p>
            <a:endParaRPr lang="nl-NL" dirty="0" smtClean="0"/>
          </a:p>
          <a:p>
            <a:r>
              <a:rPr lang="nl-NL" dirty="0" smtClean="0"/>
              <a:t>SE-2:		tweede schoolexamenronde inclusief luistervaardigheidsexamens</a:t>
            </a:r>
          </a:p>
          <a:p>
            <a:r>
              <a:rPr lang="nl-NL" dirty="0"/>
              <a:t>	</a:t>
            </a:r>
            <a:r>
              <a:rPr lang="nl-NL" dirty="0" smtClean="0"/>
              <a:t>	Data luistervaardigheid havo:</a:t>
            </a:r>
            <a:endParaRPr lang="nl-NL" dirty="0"/>
          </a:p>
          <a:p>
            <a:r>
              <a:rPr lang="nl-NL" dirty="0"/>
              <a:t> 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778" y="5568717"/>
            <a:ext cx="3738113" cy="77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406400" y="314960"/>
            <a:ext cx="11521440" cy="538480"/>
          </a:xfrm>
          <a:prstGeom prst="roundRect">
            <a:avLst/>
          </a:prstGeom>
          <a:solidFill>
            <a:srgbClr val="E456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Profielwerkstukpresentatieavond</a:t>
            </a:r>
            <a:r>
              <a:rPr lang="nl-NL" dirty="0" smtClean="0"/>
              <a:t>                                                                                                                   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00" y="371464"/>
            <a:ext cx="1549480" cy="42547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607" y="1139929"/>
            <a:ext cx="7603406" cy="505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535</Words>
  <Application>Microsoft Office PowerPoint</Application>
  <PresentationFormat>Breedbeeld</PresentationFormat>
  <Paragraphs>167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Matura MT Script Capitals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profiel</cp:lastModifiedBy>
  <cp:revision>29</cp:revision>
  <dcterms:created xsi:type="dcterms:W3CDTF">2018-03-19T14:15:16Z</dcterms:created>
  <dcterms:modified xsi:type="dcterms:W3CDTF">2019-09-16T08:43:47Z</dcterms:modified>
</cp:coreProperties>
</file>